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7"/>
  </p:notesMasterIdLst>
  <p:handoutMasterIdLst>
    <p:handoutMasterId r:id="rId18"/>
  </p:handoutMasterIdLst>
  <p:sldIdLst>
    <p:sldId id="256" r:id="rId2"/>
    <p:sldId id="305" r:id="rId3"/>
    <p:sldId id="296" r:id="rId4"/>
    <p:sldId id="297" r:id="rId5"/>
    <p:sldId id="307" r:id="rId6"/>
    <p:sldId id="292" r:id="rId7"/>
    <p:sldId id="306" r:id="rId8"/>
    <p:sldId id="304" r:id="rId9"/>
    <p:sldId id="299" r:id="rId10"/>
    <p:sldId id="300" r:id="rId11"/>
    <p:sldId id="301" r:id="rId12"/>
    <p:sldId id="272" r:id="rId13"/>
    <p:sldId id="302" r:id="rId14"/>
    <p:sldId id="303" r:id="rId15"/>
    <p:sldId id="280" r:id="rId16"/>
  </p:sldIdLst>
  <p:sldSz cx="9144000" cy="6858000" type="screen4x3"/>
  <p:notesSz cx="6858000" cy="9144000"/>
  <p:defaultTextStyle>
    <a:defPPr>
      <a:defRPr lang="ko-KR"/>
    </a:defPPr>
    <a:lvl1pPr algn="ctr" rtl="0" fontAlgn="base" latinLnBrk="1">
      <a:spcBef>
        <a:spcPct val="0"/>
      </a:spcBef>
      <a:spcAft>
        <a:spcPct val="0"/>
      </a:spcAft>
      <a:defRPr kumimoji="1" kern="1200">
        <a:solidFill>
          <a:schemeClr val="tx1"/>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cs typeface="+mn-cs"/>
      </a:defRPr>
    </a:lvl1pPr>
    <a:lvl2pPr marL="457200" algn="ctr" rtl="0" fontAlgn="base" latinLnBrk="1">
      <a:spcBef>
        <a:spcPct val="0"/>
      </a:spcBef>
      <a:spcAft>
        <a:spcPct val="0"/>
      </a:spcAft>
      <a:defRPr kumimoji="1" kern="1200">
        <a:solidFill>
          <a:schemeClr val="tx1"/>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cs typeface="+mn-cs"/>
      </a:defRPr>
    </a:lvl2pPr>
    <a:lvl3pPr marL="914400" algn="ctr" rtl="0" fontAlgn="base" latinLnBrk="1">
      <a:spcBef>
        <a:spcPct val="0"/>
      </a:spcBef>
      <a:spcAft>
        <a:spcPct val="0"/>
      </a:spcAft>
      <a:defRPr kumimoji="1" kern="1200">
        <a:solidFill>
          <a:schemeClr val="tx1"/>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cs typeface="+mn-cs"/>
      </a:defRPr>
    </a:lvl3pPr>
    <a:lvl4pPr marL="1371600" algn="ctr" rtl="0" fontAlgn="base" latinLnBrk="1">
      <a:spcBef>
        <a:spcPct val="0"/>
      </a:spcBef>
      <a:spcAft>
        <a:spcPct val="0"/>
      </a:spcAft>
      <a:defRPr kumimoji="1" kern="1200">
        <a:solidFill>
          <a:schemeClr val="tx1"/>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cs typeface="+mn-cs"/>
      </a:defRPr>
    </a:lvl4pPr>
    <a:lvl5pPr marL="1828800" algn="ctr" rtl="0" fontAlgn="base" latinLnBrk="1">
      <a:spcBef>
        <a:spcPct val="0"/>
      </a:spcBef>
      <a:spcAft>
        <a:spcPct val="0"/>
      </a:spcAft>
      <a:defRPr kumimoji="1" kern="1200">
        <a:solidFill>
          <a:schemeClr val="tx1"/>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cs typeface="+mn-cs"/>
      </a:defRPr>
    </a:lvl5pPr>
    <a:lvl6pPr marL="2286000" algn="l" defTabSz="914400" rtl="0" eaLnBrk="1" latinLnBrk="1" hangingPunct="1">
      <a:defRPr kumimoji="1" kern="1200">
        <a:solidFill>
          <a:schemeClr val="tx1"/>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cs typeface="+mn-cs"/>
      </a:defRPr>
    </a:lvl6pPr>
    <a:lvl7pPr marL="2743200" algn="l" defTabSz="914400" rtl="0" eaLnBrk="1" latinLnBrk="1" hangingPunct="1">
      <a:defRPr kumimoji="1" kern="1200">
        <a:solidFill>
          <a:schemeClr val="tx1"/>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cs typeface="+mn-cs"/>
      </a:defRPr>
    </a:lvl7pPr>
    <a:lvl8pPr marL="3200400" algn="l" defTabSz="914400" rtl="0" eaLnBrk="1" latinLnBrk="1" hangingPunct="1">
      <a:defRPr kumimoji="1" kern="1200">
        <a:solidFill>
          <a:schemeClr val="tx1"/>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cs typeface="+mn-cs"/>
      </a:defRPr>
    </a:lvl8pPr>
    <a:lvl9pPr marL="3657600" algn="l" defTabSz="914400" rtl="0" eaLnBrk="1" latinLnBrk="1" hangingPunct="1">
      <a:defRPr kumimoji="1" kern="1200">
        <a:solidFill>
          <a:schemeClr val="tx1"/>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81C5"/>
    <a:srgbClr val="27510C"/>
    <a:srgbClr val="4471D2"/>
    <a:srgbClr val="2C4F72"/>
    <a:srgbClr val="4D4D4D"/>
    <a:srgbClr val="292929"/>
    <a:srgbClr val="0F796B"/>
    <a:srgbClr val="1CB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9" autoAdjust="0"/>
    <p:restoredTop sz="95298" autoAdjust="0"/>
  </p:normalViewPr>
  <p:slideViewPr>
    <p:cSldViewPr>
      <p:cViewPr>
        <p:scale>
          <a:sx n="100" d="100"/>
          <a:sy n="100" d="100"/>
        </p:scale>
        <p:origin x="-600" y="12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latin typeface="굴림" pitchFamily="50" charset="-127"/>
                <a:ea typeface="굴림" pitchFamily="50" charset="-127"/>
              </a:defRPr>
            </a:lvl1pPr>
          </a:lstStyle>
          <a:p>
            <a:pPr>
              <a:defRPr/>
            </a:pPr>
            <a:endParaRPr lang="en-US" altLang="ko-KR"/>
          </a:p>
        </p:txBody>
      </p:sp>
      <p:sp>
        <p:nvSpPr>
          <p:cNvPr id="143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굴림" pitchFamily="50" charset="-127"/>
                <a:ea typeface="굴림" pitchFamily="50" charset="-127"/>
              </a:defRPr>
            </a:lvl1pPr>
          </a:lstStyle>
          <a:p>
            <a:pPr>
              <a:defRPr/>
            </a:pPr>
            <a:endParaRPr lang="en-US" altLang="ko-KR"/>
          </a:p>
        </p:txBody>
      </p:sp>
      <p:sp>
        <p:nvSpPr>
          <p:cNvPr id="143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latin typeface="굴림" pitchFamily="50" charset="-127"/>
                <a:ea typeface="굴림" pitchFamily="50" charset="-127"/>
              </a:defRPr>
            </a:lvl1pPr>
          </a:lstStyle>
          <a:p>
            <a:pPr>
              <a:defRPr/>
            </a:pPr>
            <a:endParaRPr lang="en-US" altLang="ko-KR"/>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fld id="{724FB540-2E9C-4DE6-A3F1-48034170F924}" type="slidenum">
              <a:rPr lang="en-US" altLang="ko-KR"/>
              <a:pPr/>
              <a:t>‹#›</a:t>
            </a:fld>
            <a:endParaRPr lang="en-US" altLang="ko-KR"/>
          </a:p>
        </p:txBody>
      </p:sp>
    </p:spTree>
    <p:extLst>
      <p:ext uri="{BB962C8B-B14F-4D97-AF65-F5344CB8AC3E}">
        <p14:creationId xmlns:p14="http://schemas.microsoft.com/office/powerpoint/2010/main" val="4155390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ffectLst/>
                <a:latin typeface="굴림" charset="-127"/>
                <a:ea typeface="굴림" charset="-127"/>
              </a:defRPr>
            </a:lvl1pPr>
          </a:lstStyle>
          <a:p>
            <a:pPr>
              <a:defRPr/>
            </a:pPr>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ffectLst/>
                <a:latin typeface="굴림" charset="-127"/>
                <a:ea typeface="굴림" charset="-127"/>
              </a:defRPr>
            </a:lvl1pPr>
          </a:lstStyle>
          <a:p>
            <a:pPr>
              <a:defRPr/>
            </a:pPr>
            <a:fld id="{3A6A9958-888F-4C08-A781-7CE5149B8071}" type="datetimeFigureOut">
              <a:rPr lang="ko-KR" altLang="en-US"/>
              <a:pPr>
                <a:defRPr/>
              </a:pPr>
              <a:t>2019-08-27</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noProof="0" smtClean="0"/>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ffectLst/>
                <a:latin typeface="굴림" charset="-127"/>
                <a:ea typeface="굴림" charset="-127"/>
              </a:defRPr>
            </a:lvl1pPr>
          </a:lstStyle>
          <a:p>
            <a:pPr>
              <a:defRPr/>
            </a:pP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ffectLst/>
              </a:defRPr>
            </a:lvl1pPr>
          </a:lstStyle>
          <a:p>
            <a:fld id="{CC5E2466-F0FC-4AD0-9361-971E77952474}" type="slidenum">
              <a:rPr lang="ko-KR" altLang="en-US"/>
              <a:pPr/>
              <a:t>‹#›</a:t>
            </a:fld>
            <a:endParaRPr lang="en-US" altLang="ko-KR"/>
          </a:p>
        </p:txBody>
      </p:sp>
    </p:spTree>
    <p:extLst>
      <p:ext uri="{BB962C8B-B14F-4D97-AF65-F5344CB8AC3E}">
        <p14:creationId xmlns:p14="http://schemas.microsoft.com/office/powerpoint/2010/main" val="4063073946"/>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CC5E2466-F0FC-4AD0-9361-971E77952474}" type="slidenum">
              <a:rPr lang="ko-KR" altLang="en-US" smtClean="0"/>
              <a:pPr/>
              <a:t>1</a:t>
            </a:fld>
            <a:endParaRPr lang="en-US" altLang="ko-KR"/>
          </a:p>
        </p:txBody>
      </p:sp>
    </p:spTree>
    <p:extLst>
      <p:ext uri="{BB962C8B-B14F-4D97-AF65-F5344CB8AC3E}">
        <p14:creationId xmlns:p14="http://schemas.microsoft.com/office/powerpoint/2010/main" val="2183473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pic>
        <p:nvPicPr>
          <p:cNvPr id="7" name="Picture 53" descr="37"/>
          <p:cNvPicPr>
            <a:picLocks noChangeAspect="1" noChangeArrowheads="1"/>
          </p:cNvPicPr>
          <p:nvPr userDrawn="1"/>
        </p:nvPicPr>
        <p:blipFill>
          <a:blip r:embed="rId2">
            <a:extLst>
              <a:ext uri="{28A0092B-C50C-407E-A947-70E740481C1C}">
                <a14:useLocalDpi xmlns:a14="http://schemas.microsoft.com/office/drawing/2010/main" val="0"/>
              </a:ext>
            </a:extLst>
          </a:blip>
          <a:srcRect b="31096"/>
          <a:stretch>
            <a:fillRect/>
          </a:stretch>
        </p:blipFill>
        <p:spPr bwMode="auto">
          <a:xfrm>
            <a:off x="0" y="0"/>
            <a:ext cx="9142413" cy="472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4" descr="37-1"/>
          <p:cNvPicPr>
            <a:picLocks noChangeAspect="1" noChangeArrowheads="1"/>
          </p:cNvPicPr>
          <p:nvPr userDrawn="1"/>
        </p:nvPicPr>
        <p:blipFill>
          <a:blip r:embed="rId3">
            <a:extLst>
              <a:ext uri="{28A0092B-C50C-407E-A947-70E740481C1C}">
                <a14:useLocalDpi xmlns:a14="http://schemas.microsoft.com/office/drawing/2010/main" val="0"/>
              </a:ext>
            </a:extLst>
          </a:blip>
          <a:srcRect l="49228" b="38458"/>
          <a:stretch>
            <a:fillRect/>
          </a:stretch>
        </p:blipFill>
        <p:spPr bwMode="auto">
          <a:xfrm>
            <a:off x="4500563" y="1588"/>
            <a:ext cx="4641850" cy="4219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5" descr="37-2"/>
          <p:cNvPicPr>
            <a:picLocks noChangeAspect="1" noChangeArrowheads="1"/>
          </p:cNvPicPr>
          <p:nvPr userDrawn="1"/>
        </p:nvPicPr>
        <p:blipFill>
          <a:blip r:embed="rId4">
            <a:extLst>
              <a:ext uri="{28A0092B-C50C-407E-A947-70E740481C1C}">
                <a14:useLocalDpi xmlns:a14="http://schemas.microsoft.com/office/drawing/2010/main" val="0"/>
              </a:ext>
            </a:extLst>
          </a:blip>
          <a:srcRect l="-18" b="32161"/>
          <a:stretch>
            <a:fillRect/>
          </a:stretch>
        </p:blipFill>
        <p:spPr bwMode="auto">
          <a:xfrm>
            <a:off x="0" y="1588"/>
            <a:ext cx="9144000" cy="4651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2" descr="37-1"/>
          <p:cNvPicPr>
            <a:picLocks noChangeAspect="1" noChangeArrowheads="1"/>
          </p:cNvPicPr>
          <p:nvPr userDrawn="1"/>
        </p:nvPicPr>
        <p:blipFill>
          <a:blip r:embed="rId5">
            <a:extLst>
              <a:ext uri="{28A0092B-C50C-407E-A947-70E740481C1C}">
                <a14:useLocalDpi xmlns:a14="http://schemas.microsoft.com/office/drawing/2010/main" val="0"/>
              </a:ext>
            </a:extLst>
          </a:blip>
          <a:srcRect l="8247" t="13245" r="54732" b="51030"/>
          <a:stretch>
            <a:fillRect/>
          </a:stretch>
        </p:blipFill>
        <p:spPr bwMode="auto">
          <a:xfrm>
            <a:off x="755650" y="908050"/>
            <a:ext cx="3384550" cy="2449513"/>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ctrTitle"/>
          </p:nvPr>
        </p:nvSpPr>
        <p:spPr>
          <a:xfrm>
            <a:off x="1143000" y="1122363"/>
            <a:ext cx="6858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94FD8B7E-2A86-4B80-AB1A-E047C8930250}" type="datetime1">
              <a:rPr lang="ko-KR" altLang="en-US" smtClean="0"/>
              <a:t>2019-08-27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FCD6FCB-125A-49A5-9D3E-5771703551ED}" type="slidenum">
              <a:rPr lang="ko-KR" altLang="en-US" smtClean="0"/>
              <a:t>‹#›</a:t>
            </a:fld>
            <a:endParaRPr lang="ko-KR" altLang="en-US"/>
          </a:p>
        </p:txBody>
      </p:sp>
    </p:spTree>
    <p:extLst>
      <p:ext uri="{BB962C8B-B14F-4D97-AF65-F5344CB8AC3E}">
        <p14:creationId xmlns:p14="http://schemas.microsoft.com/office/powerpoint/2010/main" val="264193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153D07B0-CCCD-400E-A6E5-7DFF59AFCE67}" type="datetime1">
              <a:rPr lang="ko-KR" altLang="en-US" smtClean="0"/>
              <a:t>2019-08-27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FCD6FCB-125A-49A5-9D3E-5771703551ED}" type="slidenum">
              <a:rPr lang="ko-KR" altLang="en-US" smtClean="0"/>
              <a:t>‹#›</a:t>
            </a:fld>
            <a:endParaRPr lang="ko-KR" altLang="en-US"/>
          </a:p>
        </p:txBody>
      </p:sp>
    </p:spTree>
    <p:extLst>
      <p:ext uri="{BB962C8B-B14F-4D97-AF65-F5344CB8AC3E}">
        <p14:creationId xmlns:p14="http://schemas.microsoft.com/office/powerpoint/2010/main" val="104415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28650" y="365125"/>
            <a:ext cx="57626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26ADAB6-5D3B-4B18-8E28-68EB1910085C}" type="datetime1">
              <a:rPr lang="ko-KR" altLang="en-US" smtClean="0"/>
              <a:t>2019-08-27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FCD6FCB-125A-49A5-9D3E-5771703551ED}" type="slidenum">
              <a:rPr lang="ko-KR" altLang="en-US" smtClean="0"/>
              <a:t>‹#›</a:t>
            </a:fld>
            <a:endParaRPr lang="ko-KR" altLang="en-US"/>
          </a:p>
        </p:txBody>
      </p:sp>
    </p:spTree>
    <p:extLst>
      <p:ext uri="{BB962C8B-B14F-4D97-AF65-F5344CB8AC3E}">
        <p14:creationId xmlns:p14="http://schemas.microsoft.com/office/powerpoint/2010/main" val="616876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995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745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20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lvl1pPr>
              <a:defRPr sz="2400" b="1">
                <a:latin typeface="나눔고딕" panose="020D0604000000000000" pitchFamily="50" charset="-127"/>
                <a:ea typeface="나눔고딕" panose="020D0604000000000000" pitchFamily="50" charset="-127"/>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effectLst/>
              </a:defRPr>
            </a:lvl1pPr>
          </a:lstStyle>
          <a:p>
            <a:fld id="{BA60E51B-5283-4196-8FBC-7C984AA324AF}" type="datetime1">
              <a:rPr lang="ko-KR" altLang="en-US" smtClean="0"/>
              <a:pPr/>
              <a:t>2019-08-27</a:t>
            </a:fld>
            <a:endParaRPr lang="ko-KR" altLang="en-US"/>
          </a:p>
        </p:txBody>
      </p:sp>
      <p:sp>
        <p:nvSpPr>
          <p:cNvPr id="5" name="바닥글 개체 틀 4"/>
          <p:cNvSpPr>
            <a:spLocks noGrp="1"/>
          </p:cNvSpPr>
          <p:nvPr>
            <p:ph type="ftr" sz="quarter" idx="11"/>
          </p:nvPr>
        </p:nvSpPr>
        <p:spPr/>
        <p:txBody>
          <a:bodyPr/>
          <a:lstStyle>
            <a:lvl1pPr>
              <a:defRPr>
                <a:effectLst/>
              </a:defRPr>
            </a:lvl1pPr>
          </a:lstStyle>
          <a:p>
            <a:endParaRPr lang="ko-KR" altLang="en-US"/>
          </a:p>
        </p:txBody>
      </p:sp>
      <p:sp>
        <p:nvSpPr>
          <p:cNvPr id="6" name="슬라이드 번호 개체 틀 5"/>
          <p:cNvSpPr>
            <a:spLocks noGrp="1"/>
          </p:cNvSpPr>
          <p:nvPr>
            <p:ph type="sldNum" sz="quarter" idx="12"/>
          </p:nvPr>
        </p:nvSpPr>
        <p:spPr>
          <a:xfrm>
            <a:off x="7092280" y="6453336"/>
            <a:ext cx="2057400" cy="365125"/>
          </a:xfrm>
        </p:spPr>
        <p:txBody>
          <a:bodyPr/>
          <a:lstStyle>
            <a:lvl1pPr>
              <a:defRPr b="1">
                <a:effectLst/>
              </a:defRPr>
            </a:lvl1pPr>
          </a:lstStyle>
          <a:p>
            <a:fld id="{8FCD6FCB-125A-49A5-9D3E-5771703551ED}" type="slidenum">
              <a:rPr lang="ko-KR" altLang="en-US" smtClean="0"/>
              <a:pPr/>
              <a:t>‹#›</a:t>
            </a:fld>
            <a:endParaRPr lang="ko-KR" altLang="en-US"/>
          </a:p>
        </p:txBody>
      </p:sp>
    </p:spTree>
    <p:extLst>
      <p:ext uri="{BB962C8B-B14F-4D97-AF65-F5344CB8AC3E}">
        <p14:creationId xmlns:p14="http://schemas.microsoft.com/office/powerpoint/2010/main" val="138837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8"/>
            <a:ext cx="78867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02FCCBA4-BA87-4C9A-A180-926CAE4882BB}" type="datetime1">
              <a:rPr lang="ko-KR" altLang="en-US" smtClean="0"/>
              <a:t>2019-08-27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FCD6FCB-125A-49A5-9D3E-5771703551ED}" type="slidenum">
              <a:rPr lang="ko-KR" altLang="en-US" smtClean="0"/>
              <a:t>‹#›</a:t>
            </a:fld>
            <a:endParaRPr lang="ko-KR" altLang="en-US"/>
          </a:p>
        </p:txBody>
      </p:sp>
    </p:spTree>
    <p:extLst>
      <p:ext uri="{BB962C8B-B14F-4D97-AF65-F5344CB8AC3E}">
        <p14:creationId xmlns:p14="http://schemas.microsoft.com/office/powerpoint/2010/main" val="87647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2865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9812DD8A-F96B-4B0F-BCF4-49C64BE91E62}" type="datetime1">
              <a:rPr lang="ko-KR" altLang="en-US" smtClean="0"/>
              <a:t>2019-08-27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FCD6FCB-125A-49A5-9D3E-5771703551ED}" type="slidenum">
              <a:rPr lang="ko-KR" altLang="en-US" smtClean="0"/>
              <a:t>‹#›</a:t>
            </a:fld>
            <a:endParaRPr lang="ko-KR" altLang="en-US"/>
          </a:p>
        </p:txBody>
      </p:sp>
    </p:spTree>
    <p:extLst>
      <p:ext uri="{BB962C8B-B14F-4D97-AF65-F5344CB8AC3E}">
        <p14:creationId xmlns:p14="http://schemas.microsoft.com/office/powerpoint/2010/main" val="416552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30238" y="365125"/>
            <a:ext cx="78867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30238" y="2505075"/>
            <a:ext cx="386873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7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20F67D6F-D7FA-4A35-89C5-4EE1F8EE370F}" type="datetime1">
              <a:rPr lang="ko-KR" altLang="en-US" smtClean="0"/>
              <a:t>2019-08-27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8FCD6FCB-125A-49A5-9D3E-5771703551ED}" type="slidenum">
              <a:rPr lang="ko-KR" altLang="en-US" smtClean="0"/>
              <a:t>‹#›</a:t>
            </a:fld>
            <a:endParaRPr lang="ko-KR" altLang="en-US"/>
          </a:p>
        </p:txBody>
      </p:sp>
    </p:spTree>
    <p:extLst>
      <p:ext uri="{BB962C8B-B14F-4D97-AF65-F5344CB8AC3E}">
        <p14:creationId xmlns:p14="http://schemas.microsoft.com/office/powerpoint/2010/main" val="2100748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FFC89B11-7D3C-4BE5-9CB0-45F1F74B1FB0}" type="datetime1">
              <a:rPr lang="ko-KR" altLang="en-US" smtClean="0"/>
              <a:t>2019-08-27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8FCD6FCB-125A-49A5-9D3E-5771703551ED}" type="slidenum">
              <a:rPr lang="ko-KR" altLang="en-US" smtClean="0"/>
              <a:t>‹#›</a:t>
            </a:fld>
            <a:endParaRPr lang="ko-KR" altLang="en-US"/>
          </a:p>
        </p:txBody>
      </p:sp>
    </p:spTree>
    <p:extLst>
      <p:ext uri="{BB962C8B-B14F-4D97-AF65-F5344CB8AC3E}">
        <p14:creationId xmlns:p14="http://schemas.microsoft.com/office/powerpoint/2010/main" val="425090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988D3177-E489-458E-B008-4C15381C0CD7}" type="datetime1">
              <a:rPr lang="ko-KR" altLang="en-US" smtClean="0"/>
              <a:t>2019-08-27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8FCD6FCB-125A-49A5-9D3E-5771703551ED}" type="slidenum">
              <a:rPr lang="ko-KR" altLang="en-US" smtClean="0"/>
              <a:t>‹#›</a:t>
            </a:fld>
            <a:endParaRPr lang="ko-KR" altLang="en-US"/>
          </a:p>
        </p:txBody>
      </p:sp>
    </p:spTree>
    <p:extLst>
      <p:ext uri="{BB962C8B-B14F-4D97-AF65-F5344CB8AC3E}">
        <p14:creationId xmlns:p14="http://schemas.microsoft.com/office/powerpoint/2010/main" val="3682835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29992A07-3829-465C-B05B-E7BCB203EDD8}" type="datetime1">
              <a:rPr lang="ko-KR" altLang="en-US" smtClean="0"/>
              <a:t>2019-08-27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FCD6FCB-125A-49A5-9D3E-5771703551ED}" type="slidenum">
              <a:rPr lang="ko-KR" altLang="en-US" smtClean="0"/>
              <a:t>‹#›</a:t>
            </a:fld>
            <a:endParaRPr lang="ko-KR" altLang="en-US"/>
          </a:p>
        </p:txBody>
      </p:sp>
    </p:spTree>
    <p:extLst>
      <p:ext uri="{BB962C8B-B14F-4D97-AF65-F5344CB8AC3E}">
        <p14:creationId xmlns:p14="http://schemas.microsoft.com/office/powerpoint/2010/main" val="128200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6971E97D-3292-48A2-935B-FBA127836640}" type="datetime1">
              <a:rPr lang="ko-KR" altLang="en-US" smtClean="0"/>
              <a:t>2019-08-27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FCD6FCB-125A-49A5-9D3E-5771703551ED}" type="slidenum">
              <a:rPr lang="ko-KR" altLang="en-US" smtClean="0"/>
              <a:t>‹#›</a:t>
            </a:fld>
            <a:endParaRPr lang="ko-KR" altLang="en-US"/>
          </a:p>
        </p:txBody>
      </p:sp>
    </p:spTree>
    <p:extLst>
      <p:ext uri="{BB962C8B-B14F-4D97-AF65-F5344CB8AC3E}">
        <p14:creationId xmlns:p14="http://schemas.microsoft.com/office/powerpoint/2010/main" val="83609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0" descr="38"/>
          <p:cNvPicPr>
            <a:picLocks noChangeAspect="1" noChangeArrowheads="1"/>
          </p:cNvPicPr>
          <p:nvPr userDrawn="1"/>
        </p:nvPicPr>
        <p:blipFill>
          <a:blip r:embed="rId16">
            <a:extLst>
              <a:ext uri="{28A0092B-C50C-407E-A947-70E740481C1C}">
                <a14:useLocalDpi xmlns:a14="http://schemas.microsoft.com/office/drawing/2010/main" val="0"/>
              </a:ext>
            </a:extLst>
          </a:blip>
          <a:srcRect l="68120" b="76268"/>
          <a:stretch>
            <a:fillRect/>
          </a:stretch>
        </p:blipFill>
        <p:spPr bwMode="auto">
          <a:xfrm>
            <a:off x="6227763" y="1588"/>
            <a:ext cx="2914650"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개체 틀 1"/>
          <p:cNvSpPr>
            <a:spLocks noGrp="1"/>
          </p:cNvSpPr>
          <p:nvPr>
            <p:ph type="title"/>
          </p:nvPr>
        </p:nvSpPr>
        <p:spPr>
          <a:xfrm>
            <a:off x="179512" y="228685"/>
            <a:ext cx="6840760" cy="680035"/>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F01B5-E971-409C-87D9-1B3A42443CC9}" type="datetime1">
              <a:rPr lang="ko-KR" altLang="en-US" smtClean="0"/>
              <a:t>2019-08-27</a:t>
            </a:fld>
            <a:endParaRPr lang="ko-KR" altLang="en-US"/>
          </a:p>
        </p:txBody>
      </p:sp>
      <p:sp>
        <p:nvSpPr>
          <p:cNvPr id="5" name="바닥글 개체 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D6FCB-125A-49A5-9D3E-5771703551ED}" type="slidenum">
              <a:rPr lang="ko-KR" altLang="en-US" smtClean="0"/>
              <a:t>‹#›</a:t>
            </a:fld>
            <a:endParaRPr lang="ko-KR" altLang="en-US"/>
          </a:p>
        </p:txBody>
      </p:sp>
    </p:spTree>
    <p:extLst>
      <p:ext uri="{BB962C8B-B14F-4D97-AF65-F5344CB8AC3E}">
        <p14:creationId xmlns:p14="http://schemas.microsoft.com/office/powerpoint/2010/main" val="126839703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hf hdr="0" ftr="0" dt="0"/>
  <p:txStyles>
    <p:titleStyle>
      <a:lvl1pPr algn="l" defTabSz="914400" rtl="0" eaLnBrk="1" latinLnBrk="1" hangingPunct="1">
        <a:lnSpc>
          <a:spcPct val="90000"/>
        </a:lnSpc>
        <a:spcBef>
          <a:spcPct val="0"/>
        </a:spcBef>
        <a:buNone/>
        <a:defRPr sz="4000" kern="1200">
          <a:solidFill>
            <a:schemeClr val="tx1"/>
          </a:solidFill>
          <a:latin typeface="나눔고딕 ExtraBold" panose="020D0904000000000000" pitchFamily="50" charset="-127"/>
          <a:ea typeface="나눔고딕 ExtraBold" panose="020D0904000000000000"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8.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7.emf"/><Relationship Id="rId5" Type="http://schemas.openxmlformats.org/officeDocument/2006/relationships/image" Target="../media/image32.png"/><Relationship Id="rId10" Type="http://schemas.openxmlformats.org/officeDocument/2006/relationships/image" Target="../media/image8.emf"/><Relationship Id="rId4" Type="http://schemas.openxmlformats.org/officeDocument/2006/relationships/image" Target="../media/image31.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14"/>
          <p:cNvSpPr>
            <a:spLocks noChangeArrowheads="1"/>
          </p:cNvSpPr>
          <p:nvPr/>
        </p:nvSpPr>
        <p:spPr bwMode="auto">
          <a:xfrm>
            <a:off x="2314432" y="1195487"/>
            <a:ext cx="130997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0" hangingPunct="0"/>
            <a:r>
              <a:rPr lang="en-US" altLang="ko-KR" sz="1400" dirty="0">
                <a:solidFill>
                  <a:srgbClr val="FFFF00"/>
                </a:solidFill>
                <a:effectLst/>
                <a:latin typeface="나눔바른고딕OTF" pitchFamily="18" charset="-127"/>
                <a:ea typeface="나눔바른고딕OTF" pitchFamily="18" charset="-127"/>
              </a:rPr>
              <a:t>Development</a:t>
            </a:r>
          </a:p>
        </p:txBody>
      </p:sp>
      <p:sp>
        <p:nvSpPr>
          <p:cNvPr id="2063" name="Line 15"/>
          <p:cNvSpPr>
            <a:spLocks noChangeShapeType="1"/>
          </p:cNvSpPr>
          <p:nvPr/>
        </p:nvSpPr>
        <p:spPr bwMode="auto">
          <a:xfrm flipH="1">
            <a:off x="2911475" y="2159000"/>
            <a:ext cx="314325" cy="0"/>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ko-KR" altLang="en-US"/>
          </a:p>
        </p:txBody>
      </p:sp>
      <p:sp>
        <p:nvSpPr>
          <p:cNvPr id="2065" name="Line 17"/>
          <p:cNvSpPr>
            <a:spLocks noChangeShapeType="1"/>
          </p:cNvSpPr>
          <p:nvPr/>
        </p:nvSpPr>
        <p:spPr bwMode="auto">
          <a:xfrm flipH="1">
            <a:off x="2025650" y="1354138"/>
            <a:ext cx="314325" cy="0"/>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ko-KR" altLang="en-US"/>
          </a:p>
        </p:txBody>
      </p:sp>
      <p:sp>
        <p:nvSpPr>
          <p:cNvPr id="2067" name="Line 19"/>
          <p:cNvSpPr>
            <a:spLocks noChangeShapeType="1"/>
          </p:cNvSpPr>
          <p:nvPr/>
        </p:nvSpPr>
        <p:spPr bwMode="auto">
          <a:xfrm flipH="1">
            <a:off x="3792538" y="2963863"/>
            <a:ext cx="314325" cy="0"/>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ko-KR" altLang="en-US"/>
          </a:p>
        </p:txBody>
      </p:sp>
      <p:sp>
        <p:nvSpPr>
          <p:cNvPr id="2068" name="Rectangle 20"/>
          <p:cNvSpPr>
            <a:spLocks noChangeArrowheads="1"/>
          </p:cNvSpPr>
          <p:nvPr/>
        </p:nvSpPr>
        <p:spPr bwMode="auto">
          <a:xfrm>
            <a:off x="4065919" y="2805212"/>
            <a:ext cx="88357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0" hangingPunct="0"/>
            <a:r>
              <a:rPr lang="en-US" altLang="ko-KR" sz="1400" dirty="0">
                <a:solidFill>
                  <a:srgbClr val="FFFF00"/>
                </a:solidFill>
                <a:effectLst/>
                <a:latin typeface="나눔바른고딕OTF" pitchFamily="18" charset="-127"/>
                <a:ea typeface="나눔바른고딕OTF" pitchFamily="18" charset="-127"/>
              </a:rPr>
              <a:t>Success</a:t>
            </a:r>
          </a:p>
        </p:txBody>
      </p:sp>
      <p:sp>
        <p:nvSpPr>
          <p:cNvPr id="2073" name="Rectangle 25"/>
          <p:cNvSpPr>
            <a:spLocks noChangeArrowheads="1"/>
          </p:cNvSpPr>
          <p:nvPr/>
        </p:nvSpPr>
        <p:spPr bwMode="auto">
          <a:xfrm>
            <a:off x="3210248" y="2000350"/>
            <a:ext cx="88517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0" hangingPunct="0"/>
            <a:r>
              <a:rPr lang="en-US" altLang="ko-KR" sz="1400" dirty="0">
                <a:solidFill>
                  <a:srgbClr val="FFFF00"/>
                </a:solidFill>
                <a:effectLst/>
                <a:latin typeface="나눔바른고딕OTF" pitchFamily="18" charset="-127"/>
                <a:ea typeface="나눔바른고딕OTF" pitchFamily="18" charset="-127"/>
              </a:rPr>
              <a:t>Purpose</a:t>
            </a:r>
          </a:p>
        </p:txBody>
      </p:sp>
      <p:pic>
        <p:nvPicPr>
          <p:cNvPr id="2074" name="Picture 26" descr="ti013d10104"/>
          <p:cNvPicPr>
            <a:picLocks noChangeAspect="1" noChangeArrowheads="1"/>
          </p:cNvPicPr>
          <p:nvPr/>
        </p:nvPicPr>
        <p:blipFill>
          <a:blip r:embed="rId3">
            <a:lum bright="100000"/>
            <a:extLst>
              <a:ext uri="{28A0092B-C50C-407E-A947-70E740481C1C}">
                <a14:useLocalDpi xmlns:a14="http://schemas.microsoft.com/office/drawing/2010/main" val="0"/>
              </a:ext>
            </a:extLst>
          </a:blip>
          <a:srcRect t="82825" r="93089" b="5307"/>
          <a:stretch>
            <a:fillRect/>
          </a:stretch>
        </p:blipFill>
        <p:spPr bwMode="auto">
          <a:xfrm rot="810620">
            <a:off x="6438900" y="1909763"/>
            <a:ext cx="439738" cy="727075"/>
          </a:xfrm>
          <a:prstGeom prst="rect">
            <a:avLst/>
          </a:prstGeom>
          <a:noFill/>
          <a:extLst>
            <a:ext uri="{909E8E84-426E-40DD-AFC4-6F175D3DCCD1}">
              <a14:hiddenFill xmlns:a14="http://schemas.microsoft.com/office/drawing/2010/main">
                <a:solidFill>
                  <a:srgbClr val="FFFFFF"/>
                </a:solidFill>
              </a14:hiddenFill>
            </a:ext>
          </a:extLst>
        </p:spPr>
      </p:pic>
      <p:sp>
        <p:nvSpPr>
          <p:cNvPr id="2075" name="AutoShape 27"/>
          <p:cNvSpPr>
            <a:spLocks noChangeArrowheads="1"/>
          </p:cNvSpPr>
          <p:nvPr/>
        </p:nvSpPr>
        <p:spPr bwMode="auto">
          <a:xfrm rot="14057932">
            <a:off x="6970712" y="1879601"/>
            <a:ext cx="307975" cy="431800"/>
          </a:xfrm>
          <a:prstGeom prst="upArrow">
            <a:avLst>
              <a:gd name="adj1" fmla="val 33917"/>
              <a:gd name="adj2" fmla="val 53648"/>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2076" name="AutoShape 28"/>
          <p:cNvSpPr>
            <a:spLocks noChangeArrowheads="1"/>
          </p:cNvSpPr>
          <p:nvPr/>
        </p:nvSpPr>
        <p:spPr bwMode="auto">
          <a:xfrm rot="14057932">
            <a:off x="6684963" y="1741488"/>
            <a:ext cx="206375" cy="288925"/>
          </a:xfrm>
          <a:prstGeom prst="upArrow">
            <a:avLst>
              <a:gd name="adj1" fmla="val 33917"/>
              <a:gd name="adj2" fmla="val 53569"/>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2077" name="AutoShape 29"/>
          <p:cNvSpPr>
            <a:spLocks noChangeArrowheads="1"/>
          </p:cNvSpPr>
          <p:nvPr/>
        </p:nvSpPr>
        <p:spPr bwMode="auto">
          <a:xfrm rot="14057932">
            <a:off x="6696075" y="2506663"/>
            <a:ext cx="206375" cy="288925"/>
          </a:xfrm>
          <a:prstGeom prst="upArrow">
            <a:avLst>
              <a:gd name="adj1" fmla="val 33917"/>
              <a:gd name="adj2" fmla="val 53569"/>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2" name="제목 1"/>
          <p:cNvSpPr>
            <a:spLocks noGrp="1"/>
          </p:cNvSpPr>
          <p:nvPr>
            <p:ph type="ctrTitle"/>
          </p:nvPr>
        </p:nvSpPr>
        <p:spPr>
          <a:xfrm>
            <a:off x="611560" y="3789040"/>
            <a:ext cx="8424936" cy="1512168"/>
          </a:xfrm>
          <a:ln>
            <a:noFill/>
          </a:ln>
        </p:spPr>
        <p:txBody>
          <a:bodyPr>
            <a:normAutofit fontScale="90000"/>
          </a:bodyPr>
          <a:lstStyle/>
          <a:p>
            <a:pPr algn="l"/>
            <a:r>
              <a:rPr lang="en-US" altLang="ko-KR" sz="4000" b="1" dirty="0" smtClean="0">
                <a:solidFill>
                  <a:schemeClr val="accent6">
                    <a:lumMod val="50000"/>
                  </a:schemeClr>
                </a:solidFill>
                <a:latin typeface="휴먼명조" panose="02010504000101010101" pitchFamily="2" charset="-127"/>
                <a:ea typeface="휴먼명조" panose="02010504000101010101" pitchFamily="2" charset="-127"/>
              </a:rPr>
              <a:t/>
            </a:r>
            <a:br>
              <a:rPr lang="en-US" altLang="ko-KR" sz="4000" b="1" dirty="0" smtClean="0">
                <a:solidFill>
                  <a:schemeClr val="accent6">
                    <a:lumMod val="50000"/>
                  </a:schemeClr>
                </a:solidFill>
                <a:latin typeface="휴먼명조" panose="02010504000101010101" pitchFamily="2" charset="-127"/>
                <a:ea typeface="휴먼명조" panose="02010504000101010101" pitchFamily="2" charset="-127"/>
              </a:rPr>
            </a:br>
            <a:r>
              <a:rPr lang="en-US" altLang="ko-KR" sz="4000" b="1" dirty="0">
                <a:solidFill>
                  <a:schemeClr val="accent6">
                    <a:lumMod val="50000"/>
                  </a:schemeClr>
                </a:solidFill>
                <a:latin typeface="휴먼명조" panose="02010504000101010101" pitchFamily="2" charset="-127"/>
                <a:ea typeface="휴먼명조" panose="02010504000101010101" pitchFamily="2" charset="-127"/>
              </a:rPr>
              <a:t/>
            </a:r>
            <a:br>
              <a:rPr lang="en-US" altLang="ko-KR" sz="4000" b="1" dirty="0">
                <a:solidFill>
                  <a:schemeClr val="accent6">
                    <a:lumMod val="50000"/>
                  </a:schemeClr>
                </a:solidFill>
                <a:latin typeface="휴먼명조" panose="02010504000101010101" pitchFamily="2" charset="-127"/>
                <a:ea typeface="휴먼명조" panose="02010504000101010101" pitchFamily="2" charset="-127"/>
              </a:rPr>
            </a:br>
            <a:r>
              <a:rPr lang="en-US" altLang="ko-KR" sz="4000" b="1" dirty="0" smtClean="0">
                <a:solidFill>
                  <a:schemeClr val="accent6">
                    <a:lumMod val="50000"/>
                  </a:schemeClr>
                </a:solidFill>
                <a:latin typeface="휴먼명조" panose="02010504000101010101" pitchFamily="2" charset="-127"/>
                <a:ea typeface="휴먼명조" panose="02010504000101010101" pitchFamily="2" charset="-127"/>
              </a:rPr>
              <a:t/>
            </a:r>
            <a:br>
              <a:rPr lang="en-US" altLang="ko-KR" sz="4000" b="1" dirty="0" smtClean="0">
                <a:solidFill>
                  <a:schemeClr val="accent6">
                    <a:lumMod val="50000"/>
                  </a:schemeClr>
                </a:solidFill>
                <a:latin typeface="휴먼명조" panose="02010504000101010101" pitchFamily="2" charset="-127"/>
                <a:ea typeface="휴먼명조" panose="02010504000101010101" pitchFamily="2" charset="-127"/>
              </a:rPr>
            </a:br>
            <a:r>
              <a:rPr lang="en-US" altLang="ko-KR" sz="4000" b="1" dirty="0">
                <a:solidFill>
                  <a:schemeClr val="accent6">
                    <a:lumMod val="50000"/>
                  </a:schemeClr>
                </a:solidFill>
                <a:latin typeface="휴먼명조" panose="02010504000101010101" pitchFamily="2" charset="-127"/>
                <a:ea typeface="휴먼명조" panose="02010504000101010101" pitchFamily="2" charset="-127"/>
              </a:rPr>
              <a:t> </a:t>
            </a:r>
            <a:r>
              <a:rPr lang="en-US" altLang="ko-KR" sz="4000" b="1" dirty="0" smtClean="0">
                <a:solidFill>
                  <a:schemeClr val="accent6">
                    <a:lumMod val="50000"/>
                  </a:schemeClr>
                </a:solidFill>
                <a:latin typeface="휴먼명조" panose="02010504000101010101" pitchFamily="2" charset="-127"/>
                <a:ea typeface="휴먼명조" panose="02010504000101010101" pitchFamily="2" charset="-127"/>
              </a:rPr>
              <a:t/>
            </a:r>
            <a:br>
              <a:rPr lang="en-US" altLang="ko-KR" sz="4000" b="1" dirty="0" smtClean="0">
                <a:solidFill>
                  <a:schemeClr val="accent6">
                    <a:lumMod val="50000"/>
                  </a:schemeClr>
                </a:solidFill>
                <a:latin typeface="휴먼명조" panose="02010504000101010101" pitchFamily="2" charset="-127"/>
                <a:ea typeface="휴먼명조" panose="02010504000101010101" pitchFamily="2" charset="-127"/>
              </a:rPr>
            </a:br>
            <a:r>
              <a:rPr lang="en-US" altLang="ko-KR" sz="4000" b="1" dirty="0" smtClean="0">
                <a:solidFill>
                  <a:schemeClr val="accent6">
                    <a:lumMod val="50000"/>
                  </a:schemeClr>
                </a:solidFill>
                <a:latin typeface="휴먼명조" panose="02010504000101010101" pitchFamily="2" charset="-127"/>
                <a:ea typeface="휴먼명조" panose="02010504000101010101" pitchFamily="2" charset="-127"/>
              </a:rPr>
              <a:t/>
            </a:r>
            <a:br>
              <a:rPr lang="en-US" altLang="ko-KR" sz="4000" b="1" dirty="0" smtClean="0">
                <a:solidFill>
                  <a:schemeClr val="accent6">
                    <a:lumMod val="50000"/>
                  </a:schemeClr>
                </a:solidFill>
                <a:latin typeface="휴먼명조" panose="02010504000101010101" pitchFamily="2" charset="-127"/>
                <a:ea typeface="휴먼명조" panose="02010504000101010101" pitchFamily="2" charset="-127"/>
              </a:rPr>
            </a:br>
            <a:r>
              <a:rPr lang="en-US" altLang="ko-KR" sz="4000" b="1" dirty="0">
                <a:solidFill>
                  <a:schemeClr val="accent6">
                    <a:lumMod val="50000"/>
                  </a:schemeClr>
                </a:solidFill>
                <a:latin typeface="휴먼명조" panose="02010504000101010101" pitchFamily="2" charset="-127"/>
                <a:ea typeface="휴먼명조" panose="02010504000101010101" pitchFamily="2" charset="-127"/>
              </a:rPr>
              <a:t/>
            </a:r>
            <a:br>
              <a:rPr lang="en-US" altLang="ko-KR" sz="4000" b="1" dirty="0">
                <a:solidFill>
                  <a:schemeClr val="accent6">
                    <a:lumMod val="50000"/>
                  </a:schemeClr>
                </a:solidFill>
                <a:latin typeface="휴먼명조" panose="02010504000101010101" pitchFamily="2" charset="-127"/>
                <a:ea typeface="휴먼명조" panose="02010504000101010101" pitchFamily="2" charset="-127"/>
              </a:rPr>
            </a:br>
            <a:r>
              <a:rPr lang="en-US" altLang="ko-KR" sz="4000" b="1" dirty="0" smtClean="0">
                <a:latin typeface="휴먼명조" panose="02010504000101010101" pitchFamily="2" charset="-127"/>
                <a:ea typeface="휴먼명조" panose="02010504000101010101" pitchFamily="2" charset="-127"/>
              </a:rPr>
              <a:t>    </a:t>
            </a:r>
            <a:br>
              <a:rPr lang="en-US" altLang="ko-KR" sz="4000" b="1" dirty="0" smtClean="0">
                <a:latin typeface="휴먼명조" panose="02010504000101010101" pitchFamily="2" charset="-127"/>
                <a:ea typeface="휴먼명조" panose="02010504000101010101" pitchFamily="2" charset="-127"/>
              </a:rPr>
            </a:br>
            <a:r>
              <a:rPr lang="en-US" altLang="ko-KR" sz="4000" b="1" dirty="0">
                <a:latin typeface="휴먼명조" panose="02010504000101010101" pitchFamily="2" charset="-127"/>
                <a:ea typeface="휴먼명조" panose="02010504000101010101" pitchFamily="2" charset="-127"/>
              </a:rPr>
              <a:t/>
            </a:r>
            <a:br>
              <a:rPr lang="en-US" altLang="ko-KR" sz="4000" b="1" dirty="0">
                <a:latin typeface="휴먼명조" panose="02010504000101010101" pitchFamily="2" charset="-127"/>
                <a:ea typeface="휴먼명조" panose="02010504000101010101" pitchFamily="2" charset="-127"/>
              </a:rPr>
            </a:br>
            <a:r>
              <a:rPr lang="en-US" altLang="ko-KR" sz="4000" b="1" dirty="0" smtClean="0">
                <a:latin typeface="휴먼명조" panose="02010504000101010101" pitchFamily="2" charset="-127"/>
                <a:ea typeface="휴먼명조" panose="02010504000101010101" pitchFamily="2" charset="-127"/>
              </a:rPr>
              <a:t/>
            </a:r>
            <a:br>
              <a:rPr lang="en-US" altLang="ko-KR" sz="4000" b="1" dirty="0" smtClean="0">
                <a:latin typeface="휴먼명조" panose="02010504000101010101" pitchFamily="2" charset="-127"/>
                <a:ea typeface="휴먼명조" panose="02010504000101010101" pitchFamily="2" charset="-127"/>
              </a:rPr>
            </a:br>
            <a:r>
              <a:rPr lang="en-US" altLang="ko-KR" sz="4000" b="1" dirty="0">
                <a:latin typeface="휴먼명조" panose="02010504000101010101" pitchFamily="2" charset="-127"/>
                <a:ea typeface="휴먼명조" panose="02010504000101010101" pitchFamily="2" charset="-127"/>
              </a:rPr>
              <a:t/>
            </a:r>
            <a:br>
              <a:rPr lang="en-US" altLang="ko-KR" sz="4000" b="1" dirty="0">
                <a:latin typeface="휴먼명조" panose="02010504000101010101" pitchFamily="2" charset="-127"/>
                <a:ea typeface="휴먼명조" panose="02010504000101010101" pitchFamily="2" charset="-127"/>
              </a:rPr>
            </a:br>
            <a:r>
              <a:rPr lang="en-US" altLang="ko-KR" sz="4000" b="1" dirty="0" smtClean="0">
                <a:latin typeface="휴먼명조" panose="02010504000101010101" pitchFamily="2" charset="-127"/>
                <a:ea typeface="휴먼명조" panose="02010504000101010101" pitchFamily="2" charset="-127"/>
              </a:rPr>
              <a:t/>
            </a:r>
            <a:br>
              <a:rPr lang="en-US" altLang="ko-KR" sz="4000" b="1" dirty="0" smtClean="0">
                <a:latin typeface="휴먼명조" panose="02010504000101010101" pitchFamily="2" charset="-127"/>
                <a:ea typeface="휴먼명조" panose="02010504000101010101" pitchFamily="2" charset="-127"/>
              </a:rPr>
            </a:br>
            <a:r>
              <a:rPr lang="en-US" altLang="ko-KR" sz="4000" b="1" dirty="0">
                <a:latin typeface="휴먼명조" panose="02010504000101010101" pitchFamily="2" charset="-127"/>
                <a:ea typeface="휴먼명조" panose="02010504000101010101" pitchFamily="2" charset="-127"/>
              </a:rPr>
              <a:t/>
            </a:r>
            <a:br>
              <a:rPr lang="en-US" altLang="ko-KR" sz="4000" b="1" dirty="0">
                <a:latin typeface="휴먼명조" panose="02010504000101010101" pitchFamily="2" charset="-127"/>
                <a:ea typeface="휴먼명조" panose="02010504000101010101" pitchFamily="2" charset="-127"/>
              </a:rPr>
            </a:br>
            <a:r>
              <a:rPr lang="en-US" altLang="ko-KR" sz="4000" b="1" dirty="0" smtClean="0">
                <a:latin typeface="휴먼명조" panose="02010504000101010101" pitchFamily="2" charset="-127"/>
                <a:ea typeface="휴먼명조" panose="02010504000101010101" pitchFamily="2" charset="-127"/>
              </a:rPr>
              <a:t/>
            </a:r>
            <a:br>
              <a:rPr lang="en-US" altLang="ko-KR" sz="4000" b="1" dirty="0" smtClean="0">
                <a:latin typeface="휴먼명조" panose="02010504000101010101" pitchFamily="2" charset="-127"/>
                <a:ea typeface="휴먼명조" panose="02010504000101010101" pitchFamily="2" charset="-127"/>
              </a:rPr>
            </a:br>
            <a:r>
              <a:rPr lang="en-US" altLang="ko-KR" sz="4000" b="1" dirty="0">
                <a:latin typeface="휴먼명조" panose="02010504000101010101" pitchFamily="2" charset="-127"/>
                <a:ea typeface="휴먼명조" panose="02010504000101010101" pitchFamily="2" charset="-127"/>
              </a:rPr>
              <a:t> </a:t>
            </a:r>
            <a:r>
              <a:rPr lang="en-US" altLang="ko-KR" sz="4000" b="1" dirty="0" smtClean="0">
                <a:latin typeface="휴먼명조" panose="02010504000101010101" pitchFamily="2" charset="-127"/>
                <a:ea typeface="휴먼명조" panose="02010504000101010101" pitchFamily="2" charset="-127"/>
              </a:rPr>
              <a:t>                       </a:t>
            </a:r>
            <a:br>
              <a:rPr lang="en-US" altLang="ko-KR" sz="4000" b="1" dirty="0" smtClean="0">
                <a:latin typeface="휴먼명조" panose="02010504000101010101" pitchFamily="2" charset="-127"/>
                <a:ea typeface="휴먼명조" panose="02010504000101010101" pitchFamily="2" charset="-127"/>
              </a:rPr>
            </a:br>
            <a:r>
              <a:rPr lang="en-US" altLang="ko-KR" sz="4000" b="1" dirty="0">
                <a:latin typeface="휴먼명조" panose="02010504000101010101" pitchFamily="2" charset="-127"/>
                <a:ea typeface="휴먼명조" panose="02010504000101010101" pitchFamily="2" charset="-127"/>
              </a:rPr>
              <a:t> </a:t>
            </a:r>
            <a:r>
              <a:rPr lang="en-US" altLang="ko-KR" sz="4000" b="1" dirty="0" smtClean="0">
                <a:latin typeface="휴먼명조" panose="02010504000101010101" pitchFamily="2" charset="-127"/>
                <a:ea typeface="휴먼명조" panose="02010504000101010101" pitchFamily="2" charset="-127"/>
              </a:rPr>
              <a:t>   </a:t>
            </a:r>
            <a:r>
              <a:rPr lang="en-US" altLang="ko-KR" b="1" dirty="0" smtClean="0">
                <a:latin typeface="휴먼명조" panose="02010504000101010101" pitchFamily="2" charset="-127"/>
                <a:ea typeface="휴먼명조" panose="02010504000101010101" pitchFamily="2" charset="-127"/>
              </a:rPr>
              <a:t>SENSORTOPIA </a:t>
            </a:r>
            <a:r>
              <a:rPr lang="en-US" altLang="ko-KR" b="1" dirty="0">
                <a:latin typeface="휴먼명조" panose="02010504000101010101" pitchFamily="2" charset="-127"/>
                <a:ea typeface="휴먼명조" panose="02010504000101010101" pitchFamily="2" charset="-127"/>
              </a:rPr>
              <a:t>ITEM</a:t>
            </a:r>
            <a:r>
              <a:rPr lang="en-US" altLang="ko-KR" sz="4400" b="1" dirty="0">
                <a:solidFill>
                  <a:schemeClr val="accent6">
                    <a:lumMod val="50000"/>
                  </a:schemeClr>
                </a:solidFill>
                <a:latin typeface="휴먼명조" panose="02010504000101010101" pitchFamily="2" charset="-127"/>
                <a:ea typeface="휴먼명조" panose="02010504000101010101" pitchFamily="2" charset="-127"/>
              </a:rPr>
              <a:t/>
            </a:r>
            <a:br>
              <a:rPr lang="en-US" altLang="ko-KR" sz="4400" b="1" dirty="0">
                <a:solidFill>
                  <a:schemeClr val="accent6">
                    <a:lumMod val="50000"/>
                  </a:schemeClr>
                </a:solidFill>
                <a:latin typeface="휴먼명조" panose="02010504000101010101" pitchFamily="2" charset="-127"/>
                <a:ea typeface="휴먼명조" panose="02010504000101010101" pitchFamily="2" charset="-127"/>
              </a:rPr>
            </a:br>
            <a:r>
              <a:rPr lang="en-US" altLang="ko-KR" sz="4400" b="1" dirty="0" smtClean="0">
                <a:solidFill>
                  <a:schemeClr val="accent6">
                    <a:lumMod val="50000"/>
                  </a:schemeClr>
                </a:solidFill>
                <a:latin typeface="휴먼명조" panose="02010504000101010101" pitchFamily="2" charset="-127"/>
                <a:ea typeface="휴먼명조" panose="02010504000101010101" pitchFamily="2" charset="-127"/>
              </a:rPr>
              <a:t> </a:t>
            </a:r>
            <a:br>
              <a:rPr lang="en-US" altLang="ko-KR" sz="4400" b="1" dirty="0" smtClean="0">
                <a:solidFill>
                  <a:schemeClr val="accent6">
                    <a:lumMod val="50000"/>
                  </a:schemeClr>
                </a:solidFill>
                <a:latin typeface="휴먼명조" panose="02010504000101010101" pitchFamily="2" charset="-127"/>
                <a:ea typeface="휴먼명조" panose="02010504000101010101" pitchFamily="2" charset="-127"/>
              </a:rPr>
            </a:br>
            <a:r>
              <a:rPr lang="en-US" altLang="ko-KR" sz="4400" b="1" dirty="0" smtClean="0">
                <a:solidFill>
                  <a:schemeClr val="accent6">
                    <a:lumMod val="50000"/>
                  </a:schemeClr>
                </a:solidFill>
                <a:latin typeface="휴먼명조" panose="02010504000101010101" pitchFamily="2" charset="-127"/>
                <a:ea typeface="휴먼명조" panose="02010504000101010101" pitchFamily="2" charset="-127"/>
              </a:rPr>
              <a:t> </a:t>
            </a:r>
            <a:br>
              <a:rPr lang="en-US" altLang="ko-KR" sz="4400" b="1" dirty="0" smtClean="0">
                <a:solidFill>
                  <a:schemeClr val="accent6">
                    <a:lumMod val="50000"/>
                  </a:schemeClr>
                </a:solidFill>
                <a:latin typeface="휴먼명조" panose="02010504000101010101" pitchFamily="2" charset="-127"/>
                <a:ea typeface="휴먼명조" panose="02010504000101010101" pitchFamily="2" charset="-127"/>
              </a:rPr>
            </a:br>
            <a:r>
              <a:rPr lang="en-US" altLang="ko-KR" sz="1800" b="1" dirty="0" smtClean="0">
                <a:solidFill>
                  <a:schemeClr val="accent6">
                    <a:lumMod val="50000"/>
                  </a:schemeClr>
                </a:solidFill>
                <a:latin typeface="휴먼명조" panose="02010504000101010101" pitchFamily="2" charset="-127"/>
                <a:ea typeface="휴먼명조" panose="02010504000101010101" pitchFamily="2" charset="-127"/>
              </a:rPr>
              <a:t>  </a:t>
            </a:r>
            <a:br>
              <a:rPr lang="en-US" altLang="ko-KR" sz="1800" b="1" dirty="0" smtClean="0">
                <a:solidFill>
                  <a:schemeClr val="accent6">
                    <a:lumMod val="50000"/>
                  </a:schemeClr>
                </a:solidFill>
                <a:latin typeface="휴먼명조" panose="02010504000101010101" pitchFamily="2" charset="-127"/>
                <a:ea typeface="휴먼명조" panose="02010504000101010101" pitchFamily="2" charset="-127"/>
              </a:rPr>
            </a:br>
            <a:r>
              <a:rPr lang="en-US" altLang="ko-KR" sz="1800" b="1" dirty="0">
                <a:solidFill>
                  <a:schemeClr val="accent6">
                    <a:lumMod val="50000"/>
                  </a:schemeClr>
                </a:solidFill>
                <a:latin typeface="휴먼명조" panose="02010504000101010101" pitchFamily="2" charset="-127"/>
                <a:ea typeface="휴먼명조" panose="02010504000101010101" pitchFamily="2" charset="-127"/>
              </a:rPr>
              <a:t/>
            </a:r>
            <a:br>
              <a:rPr lang="en-US" altLang="ko-KR" sz="1800" b="1" dirty="0">
                <a:solidFill>
                  <a:schemeClr val="accent6">
                    <a:lumMod val="50000"/>
                  </a:schemeClr>
                </a:solidFill>
                <a:latin typeface="휴먼명조" panose="02010504000101010101" pitchFamily="2" charset="-127"/>
                <a:ea typeface="휴먼명조" panose="02010504000101010101" pitchFamily="2" charset="-127"/>
              </a:rPr>
            </a:br>
            <a:r>
              <a:rPr lang="en-US" altLang="ko-KR" sz="1800" b="1" dirty="0" smtClean="0">
                <a:solidFill>
                  <a:schemeClr val="accent6">
                    <a:lumMod val="50000"/>
                  </a:schemeClr>
                </a:solidFill>
                <a:latin typeface="휴먼명조" panose="02010504000101010101" pitchFamily="2" charset="-127"/>
                <a:ea typeface="휴먼명조" panose="02010504000101010101" pitchFamily="2" charset="-127"/>
              </a:rPr>
              <a:t/>
            </a:r>
            <a:br>
              <a:rPr lang="en-US" altLang="ko-KR" sz="1800" b="1" dirty="0" smtClean="0">
                <a:solidFill>
                  <a:schemeClr val="accent6">
                    <a:lumMod val="50000"/>
                  </a:schemeClr>
                </a:solidFill>
                <a:latin typeface="휴먼명조" panose="02010504000101010101" pitchFamily="2" charset="-127"/>
                <a:ea typeface="휴먼명조" panose="02010504000101010101" pitchFamily="2" charset="-127"/>
              </a:rPr>
            </a:br>
            <a:r>
              <a:rPr lang="en-US" altLang="ko-KR" sz="1800" b="1" dirty="0">
                <a:solidFill>
                  <a:schemeClr val="accent6">
                    <a:lumMod val="50000"/>
                  </a:schemeClr>
                </a:solidFill>
                <a:latin typeface="휴먼명조" panose="02010504000101010101" pitchFamily="2" charset="-127"/>
                <a:ea typeface="휴먼명조" panose="02010504000101010101" pitchFamily="2" charset="-127"/>
              </a:rPr>
              <a:t/>
            </a:r>
            <a:br>
              <a:rPr lang="en-US" altLang="ko-KR" sz="1800" b="1" dirty="0">
                <a:solidFill>
                  <a:schemeClr val="accent6">
                    <a:lumMod val="50000"/>
                  </a:schemeClr>
                </a:solidFill>
                <a:latin typeface="휴먼명조" panose="02010504000101010101" pitchFamily="2" charset="-127"/>
                <a:ea typeface="휴먼명조" panose="02010504000101010101" pitchFamily="2" charset="-127"/>
              </a:rPr>
            </a:br>
            <a:r>
              <a:rPr lang="en-US" altLang="ko-KR" sz="1800" b="1" dirty="0" smtClean="0">
                <a:solidFill>
                  <a:schemeClr val="accent6">
                    <a:lumMod val="50000"/>
                  </a:schemeClr>
                </a:solidFill>
                <a:latin typeface="휴먼명조" panose="02010504000101010101" pitchFamily="2" charset="-127"/>
                <a:ea typeface="휴먼명조" panose="02010504000101010101" pitchFamily="2" charset="-127"/>
              </a:rPr>
              <a:t>                                                                                       *</a:t>
            </a:r>
            <a:r>
              <a:rPr lang="en-US" altLang="ko-KR" sz="2000" b="1" dirty="0" smtClean="0">
                <a:solidFill>
                  <a:schemeClr val="accent6">
                    <a:lumMod val="50000"/>
                  </a:schemeClr>
                </a:solidFill>
                <a:latin typeface="나눔고딕" panose="020D0604000000000000" pitchFamily="50" charset="-127"/>
                <a:ea typeface="나눔고딕" panose="020D0604000000000000" pitchFamily="50" charset="-127"/>
              </a:rPr>
              <a:t> </a:t>
            </a:r>
            <a:r>
              <a:rPr lang="en-US" altLang="ko-KR" sz="2000" b="1" dirty="0">
                <a:solidFill>
                  <a:schemeClr val="accent6">
                    <a:lumMod val="50000"/>
                  </a:schemeClr>
                </a:solidFill>
                <a:latin typeface="휴먼명조" panose="02010504000101010101" pitchFamily="2" charset="-127"/>
                <a:ea typeface="휴먼명조" panose="02010504000101010101" pitchFamily="2" charset="-127"/>
              </a:rPr>
              <a:t>RAIN SENSOR</a:t>
            </a:r>
            <a:r>
              <a:rPr lang="en-US" altLang="ko-KR" sz="2000" b="1" dirty="0">
                <a:solidFill>
                  <a:schemeClr val="accent6">
                    <a:lumMod val="50000"/>
                  </a:schemeClr>
                </a:solidFill>
                <a:latin typeface="나눔고딕" panose="020D0604000000000000" pitchFamily="50" charset="-127"/>
                <a:ea typeface="나눔고딕" panose="020D0604000000000000" pitchFamily="50" charset="-127"/>
              </a:rPr>
              <a:t>  (vehicle</a:t>
            </a:r>
            <a:r>
              <a:rPr lang="en-US" altLang="ko-KR" sz="2000" b="1" dirty="0" smtClean="0">
                <a:solidFill>
                  <a:schemeClr val="accent6">
                    <a:lumMod val="50000"/>
                  </a:schemeClr>
                </a:solidFill>
                <a:latin typeface="나눔고딕" panose="020D0604000000000000" pitchFamily="50" charset="-127"/>
                <a:ea typeface="나눔고딕" panose="020D0604000000000000" pitchFamily="50" charset="-127"/>
              </a:rPr>
              <a:t>)</a:t>
            </a:r>
            <a:r>
              <a:rPr lang="en-US" altLang="ko-KR" sz="1800" b="1" dirty="0">
                <a:solidFill>
                  <a:schemeClr val="accent6">
                    <a:lumMod val="50000"/>
                  </a:schemeClr>
                </a:solidFill>
                <a:latin typeface="나눔고딕" panose="020D0604000000000000" pitchFamily="50" charset="-127"/>
                <a:ea typeface="나눔고딕" panose="020D0604000000000000" pitchFamily="50" charset="-127"/>
              </a:rPr>
              <a:t/>
            </a:r>
            <a:br>
              <a:rPr lang="en-US" altLang="ko-KR" sz="1800" b="1" dirty="0">
                <a:solidFill>
                  <a:schemeClr val="accent6">
                    <a:lumMod val="50000"/>
                  </a:schemeClr>
                </a:solidFill>
                <a:latin typeface="나눔고딕" panose="020D0604000000000000" pitchFamily="50" charset="-127"/>
                <a:ea typeface="나눔고딕" panose="020D0604000000000000" pitchFamily="50" charset="-127"/>
              </a:rPr>
            </a:br>
            <a:r>
              <a:rPr lang="en-US" altLang="ko-KR" sz="1800" b="1" dirty="0" smtClean="0">
                <a:solidFill>
                  <a:schemeClr val="accent6">
                    <a:lumMod val="50000"/>
                  </a:schemeClr>
                </a:solidFill>
                <a:latin typeface="나눔고딕" panose="020D0604000000000000" pitchFamily="50" charset="-127"/>
                <a:ea typeface="나눔고딕" panose="020D0604000000000000" pitchFamily="50" charset="-127"/>
              </a:rPr>
              <a:t> </a:t>
            </a:r>
            <a:r>
              <a:rPr lang="en-US" altLang="ko-KR" sz="2000" b="1" dirty="0" smtClean="0">
                <a:solidFill>
                  <a:schemeClr val="accent6">
                    <a:lumMod val="50000"/>
                  </a:schemeClr>
                </a:solidFill>
                <a:latin typeface="+mj-lt"/>
                <a:ea typeface="휴먼명조" panose="02010504000101010101" pitchFamily="2" charset="-127"/>
              </a:rPr>
              <a:t>*PCB</a:t>
            </a:r>
            <a:r>
              <a:rPr lang="ko-KR" altLang="en-US" sz="2000" b="1" dirty="0" smtClean="0">
                <a:solidFill>
                  <a:schemeClr val="accent6">
                    <a:lumMod val="50000"/>
                  </a:schemeClr>
                </a:solidFill>
                <a:latin typeface="+mj-lt"/>
                <a:ea typeface="휴먼명조" panose="02010504000101010101" pitchFamily="2" charset="-127"/>
              </a:rPr>
              <a:t> </a:t>
            </a:r>
            <a:r>
              <a:rPr lang="en-US" altLang="ko-KR" sz="2000" b="1" dirty="0">
                <a:solidFill>
                  <a:schemeClr val="accent6">
                    <a:lumMod val="50000"/>
                  </a:schemeClr>
                </a:solidFill>
                <a:latin typeface="+mj-lt"/>
                <a:ea typeface="휴먼명조" panose="02010504000101010101" pitchFamily="2" charset="-127"/>
              </a:rPr>
              <a:t>PATTERN COIL &amp;</a:t>
            </a:r>
            <a:r>
              <a:rPr lang="ko-KR" altLang="en-US" sz="2000" b="1" dirty="0" smtClean="0">
                <a:solidFill>
                  <a:schemeClr val="accent6">
                    <a:lumMod val="50000"/>
                  </a:schemeClr>
                </a:solidFill>
                <a:latin typeface="+mj-lt"/>
                <a:ea typeface="휴먼명조" panose="02010504000101010101" pitchFamily="2" charset="-127"/>
              </a:rPr>
              <a:t> </a:t>
            </a:r>
            <a:r>
              <a:rPr lang="en-US" altLang="ko-KR" sz="2000" b="1" dirty="0" smtClean="0">
                <a:solidFill>
                  <a:schemeClr val="accent6">
                    <a:lumMod val="50000"/>
                  </a:schemeClr>
                </a:solidFill>
                <a:latin typeface="+mj-lt"/>
                <a:ea typeface="휴먼명조" panose="02010504000101010101" pitchFamily="2" charset="-127"/>
              </a:rPr>
              <a:t>MODULE for OIS</a:t>
            </a:r>
            <a:r>
              <a:rPr lang="en-US" altLang="ko-KR" sz="4400" b="1" dirty="0" smtClean="0">
                <a:solidFill>
                  <a:schemeClr val="accent6">
                    <a:lumMod val="50000"/>
                  </a:schemeClr>
                </a:solidFill>
                <a:latin typeface="+mj-lt"/>
                <a:ea typeface="나눔고딕" panose="020D0604000000000000" pitchFamily="50" charset="-127"/>
              </a:rPr>
              <a:t> </a:t>
            </a:r>
            <a:r>
              <a:rPr lang="en-US" altLang="ko-KR" sz="1300" b="1" dirty="0" smtClean="0">
                <a:solidFill>
                  <a:schemeClr val="accent6">
                    <a:lumMod val="50000"/>
                  </a:schemeClr>
                </a:solidFill>
                <a:latin typeface="+mj-lt"/>
                <a:ea typeface="나눔고딕" panose="020D0604000000000000" pitchFamily="50" charset="-127"/>
              </a:rPr>
              <a:t>(</a:t>
            </a:r>
            <a:r>
              <a:rPr lang="en-US" altLang="ko-KR" sz="1600" b="1" dirty="0">
                <a:solidFill>
                  <a:schemeClr val="accent6">
                    <a:lumMod val="50000"/>
                  </a:schemeClr>
                </a:solidFill>
                <a:latin typeface="+mj-lt"/>
                <a:ea typeface="나눔고딕" panose="020D0604000000000000" pitchFamily="50" charset="-127"/>
              </a:rPr>
              <a:t>OIS</a:t>
            </a:r>
            <a:r>
              <a:rPr lang="ko-KR" altLang="en-US" sz="1600" b="1" dirty="0">
                <a:solidFill>
                  <a:schemeClr val="accent6">
                    <a:lumMod val="50000"/>
                  </a:schemeClr>
                </a:solidFill>
                <a:latin typeface="+mj-lt"/>
                <a:ea typeface="나눔고딕" panose="020D0604000000000000" pitchFamily="50" charset="-127"/>
              </a:rPr>
              <a:t> </a:t>
            </a:r>
            <a:r>
              <a:rPr lang="en-US" altLang="ko-KR" sz="1600" b="1" dirty="0" smtClean="0">
                <a:solidFill>
                  <a:schemeClr val="accent6">
                    <a:lumMod val="50000"/>
                  </a:schemeClr>
                </a:solidFill>
                <a:latin typeface="+mj-lt"/>
                <a:ea typeface="나눔고딕" panose="020D0604000000000000" pitchFamily="50" charset="-127"/>
              </a:rPr>
              <a:t>ACTUATOR for </a:t>
            </a:r>
            <a:r>
              <a:rPr lang="en-US" altLang="ko-KR" sz="1800" b="1" dirty="0" smtClean="0">
                <a:solidFill>
                  <a:schemeClr val="accent6">
                    <a:lumMod val="50000"/>
                  </a:schemeClr>
                </a:solidFill>
                <a:latin typeface="+mj-lt"/>
                <a:ea typeface="나눔고딕" panose="020D0604000000000000" pitchFamily="50" charset="-127"/>
              </a:rPr>
              <a:t>camera module) </a:t>
            </a:r>
            <a:r>
              <a:rPr lang="en-US" altLang="ko-KR" sz="2000" b="1" dirty="0" smtClean="0">
                <a:solidFill>
                  <a:schemeClr val="accent6">
                    <a:lumMod val="50000"/>
                  </a:schemeClr>
                </a:solidFill>
                <a:latin typeface="+mj-lt"/>
                <a:ea typeface="나눔고딕" panose="020D0604000000000000" pitchFamily="50" charset="-127"/>
              </a:rPr>
              <a:t/>
            </a:r>
            <a:br>
              <a:rPr lang="en-US" altLang="ko-KR" sz="2000" b="1" dirty="0" smtClean="0">
                <a:solidFill>
                  <a:schemeClr val="accent6">
                    <a:lumMod val="50000"/>
                  </a:schemeClr>
                </a:solidFill>
                <a:latin typeface="+mj-lt"/>
                <a:ea typeface="나눔고딕" panose="020D0604000000000000" pitchFamily="50" charset="-127"/>
              </a:rPr>
            </a:br>
            <a:r>
              <a:rPr lang="en-US" altLang="ko-KR" sz="2000" b="1" dirty="0">
                <a:solidFill>
                  <a:schemeClr val="accent6">
                    <a:lumMod val="50000"/>
                  </a:schemeClr>
                </a:solidFill>
                <a:latin typeface="나눔고딕" panose="020D0604000000000000" pitchFamily="50" charset="-127"/>
                <a:ea typeface="나눔고딕" panose="020D0604000000000000" pitchFamily="50" charset="-127"/>
              </a:rPr>
              <a:t> </a:t>
            </a:r>
            <a:r>
              <a:rPr lang="en-US" altLang="ko-KR" sz="2000" b="1" dirty="0" smtClean="0">
                <a:solidFill>
                  <a:schemeClr val="accent6">
                    <a:lumMod val="50000"/>
                  </a:schemeClr>
                </a:solidFill>
                <a:latin typeface="나눔고딕" panose="020D0604000000000000" pitchFamily="50" charset="-127"/>
                <a:ea typeface="나눔고딕" panose="020D0604000000000000" pitchFamily="50" charset="-127"/>
              </a:rPr>
              <a:t>                                       </a:t>
            </a:r>
            <a:br>
              <a:rPr lang="en-US" altLang="ko-KR" sz="2000" b="1" dirty="0" smtClean="0">
                <a:solidFill>
                  <a:schemeClr val="accent6">
                    <a:lumMod val="50000"/>
                  </a:schemeClr>
                </a:solidFill>
                <a:latin typeface="나눔고딕" panose="020D0604000000000000" pitchFamily="50" charset="-127"/>
                <a:ea typeface="나눔고딕" panose="020D0604000000000000" pitchFamily="50" charset="-127"/>
              </a:rPr>
            </a:br>
            <a:r>
              <a:rPr lang="en-US" altLang="ko-KR" sz="2000" b="1" dirty="0">
                <a:solidFill>
                  <a:schemeClr val="accent6">
                    <a:lumMod val="50000"/>
                  </a:schemeClr>
                </a:solidFill>
                <a:latin typeface="나눔고딕" panose="020D0604000000000000" pitchFamily="50" charset="-127"/>
                <a:ea typeface="나눔고딕" panose="020D0604000000000000" pitchFamily="50" charset="-127"/>
              </a:rPr>
              <a:t> </a:t>
            </a:r>
            <a:r>
              <a:rPr lang="en-US" altLang="ko-KR" sz="2000" b="1" dirty="0" smtClean="0">
                <a:solidFill>
                  <a:schemeClr val="accent6">
                    <a:lumMod val="50000"/>
                  </a:schemeClr>
                </a:solidFill>
                <a:latin typeface="나눔고딕" panose="020D0604000000000000" pitchFamily="50" charset="-127"/>
                <a:ea typeface="나눔고딕" panose="020D0604000000000000" pitchFamily="50" charset="-127"/>
              </a:rPr>
              <a:t>                                        </a:t>
            </a:r>
            <a:endParaRPr lang="ko-KR" altLang="en-US" sz="2000" dirty="0">
              <a:solidFill>
                <a:schemeClr val="accent6">
                  <a:lumMod val="50000"/>
                </a:schemeClr>
              </a:solidFill>
            </a:endParaRP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683333" y="5444681"/>
            <a:ext cx="1656419" cy="11003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387677"/>
            <a:ext cx="108012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직사각형 2"/>
          <p:cNvSpPr/>
          <p:nvPr/>
        </p:nvSpPr>
        <p:spPr>
          <a:xfrm>
            <a:off x="2605388" y="5694347"/>
            <a:ext cx="3982836" cy="830997"/>
          </a:xfrm>
          <a:prstGeom prst="rect">
            <a:avLst/>
          </a:prstGeom>
          <a:ln>
            <a:solidFill>
              <a:schemeClr val="tx1"/>
            </a:solidFill>
          </a:ln>
        </p:spPr>
        <p:txBody>
          <a:bodyPr wrap="square">
            <a:spAutoFit/>
          </a:bodyPr>
          <a:lstStyle/>
          <a:p>
            <a:pPr eaLnBrk="1" hangingPunct="1"/>
            <a:r>
              <a:rPr lang="en-US" altLang="ko-KR" sz="1600" dirty="0">
                <a:solidFill>
                  <a:schemeClr val="accent6">
                    <a:lumMod val="50000"/>
                  </a:schemeClr>
                </a:solidFill>
                <a:effectLst/>
                <a:latin typeface="나눔고딕" panose="020D0604000000000000" pitchFamily="50" charset="-127"/>
                <a:ea typeface="나눔고딕" panose="020D0604000000000000" pitchFamily="50" charset="-127"/>
                <a:cs typeface="Arial" panose="020B0604020202020204" pitchFamily="34" charset="0"/>
              </a:rPr>
              <a:t>SENSORTOPIA CO., Ltd</a:t>
            </a:r>
          </a:p>
          <a:p>
            <a:pPr eaLnBrk="1" hangingPunct="1"/>
            <a:r>
              <a:rPr lang="en-US" altLang="ko-KR" sz="1600" dirty="0">
                <a:solidFill>
                  <a:schemeClr val="accent6">
                    <a:lumMod val="50000"/>
                  </a:schemeClr>
                </a:solidFill>
                <a:effectLst/>
                <a:latin typeface="나눔고딕" panose="020D0604000000000000" pitchFamily="50" charset="-127"/>
                <a:ea typeface="나눔고딕" panose="020D0604000000000000" pitchFamily="50" charset="-127"/>
                <a:cs typeface="Arial" panose="020B0604020202020204" pitchFamily="34" charset="0"/>
              </a:rPr>
              <a:t> HAN, Sea-</a:t>
            </a:r>
            <a:r>
              <a:rPr lang="en-US" altLang="ko-KR" sz="1600" dirty="0" err="1">
                <a:solidFill>
                  <a:schemeClr val="accent6">
                    <a:lumMod val="50000"/>
                  </a:schemeClr>
                </a:solidFill>
                <a:effectLst/>
                <a:latin typeface="나눔고딕" panose="020D0604000000000000" pitchFamily="50" charset="-127"/>
                <a:ea typeface="나눔고딕" panose="020D0604000000000000" pitchFamily="50" charset="-127"/>
                <a:cs typeface="Arial" panose="020B0604020202020204" pitchFamily="34" charset="0"/>
              </a:rPr>
              <a:t>Yeoun</a:t>
            </a:r>
            <a:r>
              <a:rPr lang="ko-KR" altLang="en-US" sz="1600" dirty="0">
                <a:solidFill>
                  <a:schemeClr val="accent6">
                    <a:lumMod val="50000"/>
                  </a:schemeClr>
                </a:solidFill>
                <a:effectLst/>
                <a:latin typeface="나눔고딕" panose="020D0604000000000000" pitchFamily="50" charset="-127"/>
                <a:ea typeface="나눔고딕" panose="020D0604000000000000" pitchFamily="50" charset="-127"/>
                <a:cs typeface="Arial" panose="020B0604020202020204" pitchFamily="34" charset="0"/>
              </a:rPr>
              <a:t> </a:t>
            </a:r>
            <a:r>
              <a:rPr lang="en-US" altLang="ko-KR" sz="1600" dirty="0">
                <a:solidFill>
                  <a:schemeClr val="accent6">
                    <a:lumMod val="50000"/>
                  </a:schemeClr>
                </a:solidFill>
                <a:effectLst/>
                <a:latin typeface="나눔고딕" panose="020D0604000000000000" pitchFamily="50" charset="-127"/>
                <a:ea typeface="나눔고딕" panose="020D0604000000000000" pitchFamily="50" charset="-127"/>
                <a:cs typeface="Arial" panose="020B0604020202020204" pitchFamily="34" charset="0"/>
              </a:rPr>
              <a:t>(010-2036-8659)</a:t>
            </a:r>
          </a:p>
          <a:p>
            <a:pPr eaLnBrk="1" hangingPunct="1"/>
            <a:r>
              <a:rPr lang="en-US" altLang="ko-KR" sz="1600" dirty="0">
                <a:solidFill>
                  <a:schemeClr val="accent6">
                    <a:lumMod val="50000"/>
                  </a:schemeClr>
                </a:solidFill>
                <a:effectLst/>
                <a:latin typeface="나눔고딕" panose="020D0604000000000000" pitchFamily="50" charset="-127"/>
                <a:ea typeface="나눔고딕" panose="020D0604000000000000" pitchFamily="50" charset="-127"/>
                <a:cs typeface="Arial" panose="020B0604020202020204" pitchFamily="34" charset="0"/>
              </a:rPr>
              <a:t>www.sensortopia.co.kr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제목 1"/>
          <p:cNvSpPr>
            <a:spLocks noGrp="1"/>
          </p:cNvSpPr>
          <p:nvPr>
            <p:ph type="title"/>
          </p:nvPr>
        </p:nvSpPr>
        <p:spPr>
          <a:xfrm>
            <a:off x="179388" y="228600"/>
            <a:ext cx="6840537" cy="608013"/>
          </a:xfrm>
        </p:spPr>
        <p:txBody>
          <a:bodyPr/>
          <a:lstStyle/>
          <a:p>
            <a:r>
              <a:rPr lang="en-US" altLang="ko-KR" dirty="0" smtClean="0">
                <a:solidFill>
                  <a:srgbClr val="000000"/>
                </a:solidFill>
                <a:latin typeface="굴림" pitchFamily="50" charset="-127"/>
                <a:ea typeface="굴림" pitchFamily="50" charset="-127"/>
                <a:sym typeface="굴림" pitchFamily="50" charset="-127"/>
              </a:rPr>
              <a:t>3-4</a:t>
            </a:r>
            <a:r>
              <a:rPr lang="ko-KR" altLang="ko-KR" dirty="0" smtClean="0">
                <a:solidFill>
                  <a:srgbClr val="000000"/>
                </a:solidFill>
                <a:latin typeface="굴림" pitchFamily="50" charset="-127"/>
                <a:ea typeface="굴림" pitchFamily="50" charset="-127"/>
                <a:sym typeface="굴림" pitchFamily="50" charset="-127"/>
              </a:rPr>
              <a:t>. Competitor Status</a:t>
            </a:r>
          </a:p>
        </p:txBody>
      </p:sp>
      <p:sp>
        <p:nvSpPr>
          <p:cNvPr id="18435" name="슬라이드 번호 개체 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00000"/>
              </a:lnSpc>
              <a:spcBef>
                <a:spcPct val="0"/>
              </a:spcBef>
              <a:buFontTx/>
              <a:buNone/>
            </a:pPr>
            <a:fld id="{172FA848-18B3-4896-B942-C083BB0D62E7}" type="slidenum">
              <a:rPr lang="ko-KR" altLang="ko-KR" sz="1200" smtClean="0">
                <a:solidFill>
                  <a:srgbClr val="898989"/>
                </a:solidFill>
                <a:latin typeface="굴림" pitchFamily="50" charset="-127"/>
                <a:ea typeface="굴림" pitchFamily="50" charset="-127"/>
                <a:sym typeface="굴림" pitchFamily="50" charset="-127"/>
              </a:rPr>
              <a:pPr>
                <a:lnSpc>
                  <a:spcPct val="100000"/>
                </a:lnSpc>
                <a:spcBef>
                  <a:spcPct val="0"/>
                </a:spcBef>
                <a:buFontTx/>
                <a:buNone/>
              </a:pPr>
              <a:t>10</a:t>
            </a:fld>
            <a:endParaRPr lang="ko-KR" altLang="ko-KR" sz="1200" smtClean="0">
              <a:solidFill>
                <a:srgbClr val="898989"/>
              </a:solidFill>
              <a:latin typeface="굴림" pitchFamily="50" charset="-127"/>
              <a:ea typeface="굴림" pitchFamily="50" charset="-127"/>
              <a:sym typeface="굴림" pitchFamily="50" charset="-127"/>
            </a:endParaRPr>
          </a:p>
        </p:txBody>
      </p:sp>
      <p:sp>
        <p:nvSpPr>
          <p:cNvPr id="5" name="모서리가 둥근 직사각형 4"/>
          <p:cNvSpPr/>
          <p:nvPr/>
        </p:nvSpPr>
        <p:spPr>
          <a:xfrm>
            <a:off x="250825" y="3141663"/>
            <a:ext cx="8569325" cy="3527425"/>
          </a:xfrm>
          <a:prstGeom prst="roundRect">
            <a:avLst>
              <a:gd name="adj" fmla="val 8765"/>
            </a:avLst>
          </a:prstGeom>
          <a:solidFill>
            <a:schemeClr val="bg1">
              <a:lumMod val="95000"/>
            </a:schemeClr>
          </a:solidFill>
          <a:ln w="38100">
            <a:solidFill>
              <a:srgbClr val="64BD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effectLst>
                <a:outerShdw blurRad="38100" dist="38100" dir="2700000" algn="tl">
                  <a:srgbClr val="000000">
                    <a:alpha val="43137"/>
                  </a:srgbClr>
                </a:outerShdw>
              </a:effectLst>
              <a:latin typeface="굴림" pitchFamily="50" charset="-127"/>
              <a:ea typeface="굴림" pitchFamily="50" charset="-127"/>
            </a:endParaRPr>
          </a:p>
        </p:txBody>
      </p:sp>
      <p:pic>
        <p:nvPicPr>
          <p:cNvPr id="6" name="_x177361824" descr="EMB0000232c4ad0"/>
          <p:cNvPicPr>
            <a:picLocks noChangeAspect="1" noChangeArrowheads="1"/>
          </p:cNvPicPr>
          <p:nvPr/>
        </p:nvPicPr>
        <p:blipFill>
          <a:blip r:embed="rId2"/>
          <a:srcRect/>
          <a:stretch>
            <a:fillRect/>
          </a:stretch>
        </p:blipFill>
        <p:spPr bwMode="auto">
          <a:xfrm>
            <a:off x="250825" y="836613"/>
            <a:ext cx="6608763" cy="2200275"/>
          </a:xfrm>
          <a:prstGeom prst="rect">
            <a:avLst/>
          </a:prstGeom>
          <a:noFill/>
          <a:ln>
            <a:solidFill>
              <a:schemeClr val="accent1">
                <a:lumMod val="75000"/>
              </a:schemeClr>
            </a:solidFill>
          </a:ln>
          <a:extLst/>
        </p:spPr>
      </p:pic>
      <p:sp>
        <p:nvSpPr>
          <p:cNvPr id="18438" name="직사각형 6"/>
          <p:cNvSpPr>
            <a:spLocks noChangeArrowheads="1"/>
          </p:cNvSpPr>
          <p:nvPr/>
        </p:nvSpPr>
        <p:spPr bwMode="auto">
          <a:xfrm>
            <a:off x="6804025" y="2205038"/>
            <a:ext cx="2339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00000"/>
              </a:lnSpc>
              <a:spcBef>
                <a:spcPct val="0"/>
              </a:spcBef>
              <a:buFontTx/>
              <a:buNone/>
            </a:pPr>
            <a:r>
              <a:rPr lang="ko-KR" altLang="ko-KR" sz="800" b="1">
                <a:solidFill>
                  <a:srgbClr val="000000"/>
                </a:solidFill>
                <a:latin typeface="굴림" pitchFamily="50" charset="-127"/>
                <a:ea typeface="굴림" pitchFamily="50" charset="-127"/>
                <a:sym typeface="굴림" pitchFamily="50" charset="-127"/>
              </a:rPr>
              <a:t>[Fig.] (a) AF ACTUATOR and (b) OIS </a:t>
            </a:r>
            <a:endParaRPr lang="en-US" altLang="ko-KR" sz="800" b="1">
              <a:solidFill>
                <a:srgbClr val="000000"/>
              </a:solidFill>
              <a:latin typeface="굴림" pitchFamily="50" charset="-127"/>
              <a:ea typeface="굴림" pitchFamily="50" charset="-127"/>
              <a:sym typeface="굴림" pitchFamily="50" charset="-127"/>
            </a:endParaRPr>
          </a:p>
          <a:p>
            <a:pPr>
              <a:lnSpc>
                <a:spcPct val="100000"/>
              </a:lnSpc>
              <a:spcBef>
                <a:spcPct val="0"/>
              </a:spcBef>
              <a:buFontTx/>
              <a:buNone/>
            </a:pPr>
            <a:r>
              <a:rPr lang="ko-KR" altLang="ko-KR" sz="800" b="1">
                <a:solidFill>
                  <a:srgbClr val="000000"/>
                </a:solidFill>
                <a:latin typeface="굴림" pitchFamily="50" charset="-127"/>
                <a:ea typeface="굴림" pitchFamily="50" charset="-127"/>
                <a:sym typeface="굴림" pitchFamily="50" charset="-127"/>
              </a:rPr>
              <a:t>ACTUATOR adoption trend and forecast</a:t>
            </a:r>
          </a:p>
          <a:p>
            <a:pPr>
              <a:lnSpc>
                <a:spcPct val="100000"/>
              </a:lnSpc>
              <a:spcBef>
                <a:spcPct val="0"/>
              </a:spcBef>
              <a:buFontTx/>
              <a:buNone/>
            </a:pPr>
            <a:r>
              <a:rPr lang="ko-KR" altLang="ko-KR" sz="800">
                <a:solidFill>
                  <a:srgbClr val="000000"/>
                </a:solidFill>
                <a:latin typeface="굴림" pitchFamily="50" charset="-127"/>
                <a:ea typeface="굴림" pitchFamily="50" charset="-127"/>
                <a:sym typeface="굴림" pitchFamily="50" charset="-127"/>
              </a:rPr>
              <a:t>※ Source: Hana Financial Investment, Now, </a:t>
            </a:r>
            <a:endParaRPr lang="en-US" altLang="ko-KR" sz="800">
              <a:solidFill>
                <a:srgbClr val="000000"/>
              </a:solidFill>
              <a:latin typeface="굴림" pitchFamily="50" charset="-127"/>
              <a:ea typeface="굴림" pitchFamily="50" charset="-127"/>
              <a:sym typeface="굴림" pitchFamily="50" charset="-127"/>
            </a:endParaRPr>
          </a:p>
          <a:p>
            <a:pPr>
              <a:lnSpc>
                <a:spcPct val="100000"/>
              </a:lnSpc>
              <a:spcBef>
                <a:spcPct val="0"/>
              </a:spcBef>
              <a:buFontTx/>
              <a:buNone/>
            </a:pPr>
            <a:r>
              <a:rPr lang="ko-KR" altLang="ko-KR" sz="800">
                <a:solidFill>
                  <a:srgbClr val="000000"/>
                </a:solidFill>
                <a:latin typeface="굴림" pitchFamily="50" charset="-127"/>
                <a:ea typeface="굴림" pitchFamily="50" charset="-127"/>
                <a:sym typeface="굴림" pitchFamily="50" charset="-127"/>
              </a:rPr>
              <a:t>IT item is camera’, Equity Research, Mar. 2018</a:t>
            </a:r>
          </a:p>
        </p:txBody>
      </p:sp>
      <p:sp>
        <p:nvSpPr>
          <p:cNvPr id="18439" name="직사각형 8"/>
          <p:cNvSpPr>
            <a:spLocks noChangeArrowheads="1"/>
          </p:cNvSpPr>
          <p:nvPr/>
        </p:nvSpPr>
        <p:spPr bwMode="auto">
          <a:xfrm>
            <a:off x="468313" y="3111500"/>
            <a:ext cx="82804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Aft>
                <a:spcPts val="600"/>
              </a:spcAft>
              <a:buSzPct val="100000"/>
              <a:defRPr/>
            </a:pPr>
            <a:r>
              <a:rPr lang="ko-KR" altLang="ko-KR" sz="1100" b="1" dirty="0">
                <a:solidFill>
                  <a:srgbClr val="000000"/>
                </a:solidFill>
                <a:sym typeface="굴림" pitchFamily="50" charset="-127"/>
              </a:rPr>
              <a:t>ACTUATOR  Application and Forecast</a:t>
            </a:r>
          </a:p>
          <a:p>
            <a:pPr algn="just" eaLnBrk="0" hangingPunct="0">
              <a:spcAft>
                <a:spcPts val="600"/>
              </a:spcAft>
              <a:buFont typeface="맑은 고딕" pitchFamily="50" charset="-127"/>
              <a:buAutoNum type="arabicPeriod"/>
              <a:defRPr/>
            </a:pPr>
            <a:r>
              <a:rPr lang="ko-KR" altLang="ko-KR" sz="1050" dirty="0">
                <a:solidFill>
                  <a:srgbClr val="000000"/>
                </a:solidFill>
                <a:sym typeface="굴림" pitchFamily="50" charset="-127"/>
              </a:rPr>
              <a:t>All VCM ACTUATORs around the world use 100% enamel coil, making it difficult to secure yield and mass </a:t>
            </a:r>
            <a:r>
              <a:rPr lang="en-US" altLang="ko-KR" sz="1050" dirty="0">
                <a:solidFill>
                  <a:srgbClr val="000000"/>
                </a:solidFill>
                <a:sym typeface="굴림" pitchFamily="50" charset="-127"/>
              </a:rPr>
              <a:t> </a:t>
            </a:r>
            <a:r>
              <a:rPr lang="ko-KR" altLang="ko-KR" sz="1050" dirty="0">
                <a:solidFill>
                  <a:srgbClr val="000000"/>
                </a:solidFill>
                <a:sym typeface="굴림" pitchFamily="50" charset="-127"/>
              </a:rPr>
              <a:t>production and </a:t>
            </a:r>
            <a:endParaRPr lang="en-US" altLang="ko-KR" sz="1050" dirty="0">
              <a:solidFill>
                <a:srgbClr val="000000"/>
              </a:solidFill>
              <a:sym typeface="굴림" pitchFamily="50" charset="-127"/>
            </a:endParaRPr>
          </a:p>
          <a:p>
            <a:pPr algn="just" eaLnBrk="0" hangingPunct="0">
              <a:spcAft>
                <a:spcPts val="600"/>
              </a:spcAft>
              <a:defRPr/>
            </a:pPr>
            <a:r>
              <a:rPr lang="en-US" altLang="ko-KR" sz="1050" dirty="0">
                <a:solidFill>
                  <a:srgbClr val="000000"/>
                </a:solidFill>
                <a:sym typeface="굴림" pitchFamily="50" charset="-127"/>
              </a:rPr>
              <a:t>   </a:t>
            </a:r>
            <a:r>
              <a:rPr lang="ko-KR" altLang="ko-KR" sz="1050" dirty="0">
                <a:solidFill>
                  <a:srgbClr val="000000"/>
                </a:solidFill>
                <a:sym typeface="굴림" pitchFamily="50" charset="-127"/>
              </a:rPr>
              <a:t>thus OIS ACTUATOR manufacturers are limited.</a:t>
            </a:r>
          </a:p>
          <a:p>
            <a:pPr algn="just" eaLnBrk="0" hangingPunct="0">
              <a:spcAft>
                <a:spcPts val="600"/>
              </a:spcAft>
              <a:defRPr/>
            </a:pPr>
            <a:r>
              <a:rPr lang="en-US" altLang="ko-KR" sz="1050" dirty="0">
                <a:solidFill>
                  <a:srgbClr val="000000"/>
                </a:solidFill>
                <a:sym typeface="굴림" pitchFamily="50" charset="-127"/>
              </a:rPr>
              <a:t>2.</a:t>
            </a:r>
            <a:r>
              <a:rPr lang="ko-KR" altLang="ko-KR" sz="1050" dirty="0">
                <a:solidFill>
                  <a:srgbClr val="000000"/>
                </a:solidFill>
                <a:sym typeface="굴림" pitchFamily="50" charset="-127"/>
              </a:rPr>
              <a:t>Some manufacturers are Samsung Electronics, TDK, Jahwa Electronics, HSO, and MC NEX, which supply to domestic </a:t>
            </a:r>
            <a:endParaRPr lang="en-US" altLang="ko-KR" sz="1050" dirty="0">
              <a:solidFill>
                <a:srgbClr val="000000"/>
              </a:solidFill>
              <a:sym typeface="굴림" pitchFamily="50" charset="-127"/>
            </a:endParaRPr>
          </a:p>
          <a:p>
            <a:pPr algn="just" eaLnBrk="0" hangingPunct="0">
              <a:spcAft>
                <a:spcPts val="600"/>
              </a:spcAft>
              <a:defRPr/>
            </a:pPr>
            <a:r>
              <a:rPr lang="en-US" altLang="ko-KR" sz="1050" dirty="0">
                <a:solidFill>
                  <a:srgbClr val="000000"/>
                </a:solidFill>
                <a:sym typeface="굴림" pitchFamily="50" charset="-127"/>
              </a:rPr>
              <a:t>   </a:t>
            </a:r>
            <a:r>
              <a:rPr lang="ko-KR" altLang="ko-KR" sz="1050" dirty="0">
                <a:solidFill>
                  <a:srgbClr val="000000"/>
                </a:solidFill>
                <a:sym typeface="굴림" pitchFamily="50" charset="-127"/>
              </a:rPr>
              <a:t>and</a:t>
            </a:r>
            <a:r>
              <a:rPr lang="en-US" altLang="ko-KR" sz="1050" dirty="0">
                <a:solidFill>
                  <a:srgbClr val="000000"/>
                </a:solidFill>
                <a:sym typeface="굴림" pitchFamily="50" charset="-127"/>
              </a:rPr>
              <a:t> </a:t>
            </a:r>
            <a:r>
              <a:rPr lang="ko-KR" altLang="ko-KR" sz="1050" dirty="0">
                <a:solidFill>
                  <a:srgbClr val="000000"/>
                </a:solidFill>
                <a:sym typeface="굴림" pitchFamily="50" charset="-127"/>
              </a:rPr>
              <a:t>Chinese smartphone manufacturers. Japanese ALPS and MITSUMI supply to Apple, but there is no PCB type </a:t>
            </a:r>
            <a:endParaRPr lang="en-US" altLang="ko-KR" sz="1050" dirty="0">
              <a:solidFill>
                <a:srgbClr val="000000"/>
              </a:solidFill>
              <a:sym typeface="굴림" pitchFamily="50" charset="-127"/>
            </a:endParaRPr>
          </a:p>
          <a:p>
            <a:pPr algn="just" eaLnBrk="0" hangingPunct="0">
              <a:spcAft>
                <a:spcPts val="600"/>
              </a:spcAft>
              <a:defRPr/>
            </a:pPr>
            <a:r>
              <a:rPr lang="en-US" altLang="ko-KR" sz="1050" dirty="0">
                <a:solidFill>
                  <a:srgbClr val="000000"/>
                </a:solidFill>
                <a:sym typeface="굴림" pitchFamily="50" charset="-127"/>
              </a:rPr>
              <a:t>   </a:t>
            </a:r>
            <a:r>
              <a:rPr lang="ko-KR" altLang="ko-KR" sz="1050" dirty="0">
                <a:solidFill>
                  <a:srgbClr val="000000"/>
                </a:solidFill>
                <a:sym typeface="굴림" pitchFamily="50" charset="-127"/>
              </a:rPr>
              <a:t>ACTUATOR like </a:t>
            </a:r>
            <a:r>
              <a:rPr lang="en-US" altLang="ko-KR" sz="1050" dirty="0">
                <a:solidFill>
                  <a:srgbClr val="000000"/>
                </a:solidFill>
                <a:sym typeface="굴림" pitchFamily="50" charset="-127"/>
              </a:rPr>
              <a:t> </a:t>
            </a:r>
            <a:r>
              <a:rPr lang="ko-KR" altLang="ko-KR" sz="1050" dirty="0">
                <a:solidFill>
                  <a:srgbClr val="000000"/>
                </a:solidFill>
                <a:sym typeface="굴림" pitchFamily="50" charset="-127"/>
              </a:rPr>
              <a:t>us. </a:t>
            </a:r>
          </a:p>
          <a:p>
            <a:pPr algn="just" eaLnBrk="0" hangingPunct="0">
              <a:spcAft>
                <a:spcPts val="600"/>
              </a:spcAft>
              <a:defRPr/>
            </a:pPr>
            <a:r>
              <a:rPr lang="en-US" altLang="ko-KR" sz="1050" dirty="0">
                <a:solidFill>
                  <a:srgbClr val="000000"/>
                </a:solidFill>
                <a:sym typeface="굴림" pitchFamily="50" charset="-127"/>
              </a:rPr>
              <a:t>3.</a:t>
            </a:r>
            <a:r>
              <a:rPr lang="ko-KR" altLang="ko-KR" sz="1050" dirty="0">
                <a:solidFill>
                  <a:srgbClr val="000000"/>
                </a:solidFill>
                <a:sym typeface="굴림" pitchFamily="50" charset="-127"/>
              </a:rPr>
              <a:t>In 2017, sales of Alps smartphone parts division and Jahwa Electronics increased 29.5% year-on-year and 49.3% year-</a:t>
            </a:r>
            <a:endParaRPr lang="en-US" altLang="ko-KR" sz="1050" dirty="0">
              <a:solidFill>
                <a:srgbClr val="000000"/>
              </a:solidFill>
              <a:sym typeface="굴림" pitchFamily="50" charset="-127"/>
            </a:endParaRPr>
          </a:p>
          <a:p>
            <a:pPr algn="just" eaLnBrk="0" hangingPunct="0">
              <a:spcAft>
                <a:spcPts val="600"/>
              </a:spcAft>
              <a:defRPr/>
            </a:pPr>
            <a:r>
              <a:rPr lang="en-US" altLang="ko-KR" sz="1050" dirty="0">
                <a:solidFill>
                  <a:srgbClr val="000000"/>
                </a:solidFill>
                <a:sym typeface="굴림" pitchFamily="50" charset="-127"/>
              </a:rPr>
              <a:t>   </a:t>
            </a:r>
            <a:r>
              <a:rPr lang="ko-KR" altLang="ko-KR" sz="1050" dirty="0">
                <a:solidFill>
                  <a:srgbClr val="000000"/>
                </a:solidFill>
                <a:sym typeface="굴림" pitchFamily="50" charset="-127"/>
              </a:rPr>
              <a:t>on-year, respectively, due to the increased demand of OIS ACTUATOR. </a:t>
            </a:r>
          </a:p>
          <a:p>
            <a:pPr algn="just" eaLnBrk="0" hangingPunct="0">
              <a:spcAft>
                <a:spcPts val="600"/>
              </a:spcAft>
              <a:defRPr/>
            </a:pPr>
            <a:r>
              <a:rPr lang="en-US" altLang="ko-KR" sz="1050" dirty="0">
                <a:solidFill>
                  <a:srgbClr val="000000"/>
                </a:solidFill>
                <a:sym typeface="굴림" pitchFamily="50" charset="-127"/>
              </a:rPr>
              <a:t>4.</a:t>
            </a:r>
            <a:r>
              <a:rPr lang="ko-KR" altLang="ko-KR" sz="1050" dirty="0">
                <a:solidFill>
                  <a:srgbClr val="000000"/>
                </a:solidFill>
                <a:sym typeface="굴림" pitchFamily="50" charset="-127"/>
              </a:rPr>
              <a:t>The adoption will be increased depending on improvement of auto focus function, convenience of movie shooting, </a:t>
            </a:r>
            <a:endParaRPr lang="en-US" altLang="ko-KR" sz="1050" dirty="0">
              <a:solidFill>
                <a:srgbClr val="000000"/>
              </a:solidFill>
              <a:sym typeface="굴림" pitchFamily="50" charset="-127"/>
            </a:endParaRPr>
          </a:p>
          <a:p>
            <a:pPr algn="just" eaLnBrk="0" hangingPunct="0">
              <a:spcAft>
                <a:spcPts val="600"/>
              </a:spcAft>
              <a:defRPr/>
            </a:pPr>
            <a:r>
              <a:rPr lang="en-US" altLang="ko-KR" sz="1050" dirty="0">
                <a:solidFill>
                  <a:srgbClr val="000000"/>
                </a:solidFill>
                <a:sym typeface="굴림" pitchFamily="50" charset="-127"/>
              </a:rPr>
              <a:t>   </a:t>
            </a:r>
            <a:r>
              <a:rPr lang="ko-KR" altLang="ko-KR" sz="1050" dirty="0">
                <a:solidFill>
                  <a:srgbClr val="000000"/>
                </a:solidFill>
                <a:sym typeface="굴림" pitchFamily="50" charset="-127"/>
              </a:rPr>
              <a:t>upgrade standardization of mid/low specs. The dual OIS application of flagship models will also contribute to the </a:t>
            </a:r>
            <a:endParaRPr lang="en-US" altLang="ko-KR" sz="1050" dirty="0">
              <a:solidFill>
                <a:srgbClr val="000000"/>
              </a:solidFill>
              <a:sym typeface="굴림" pitchFamily="50" charset="-127"/>
            </a:endParaRPr>
          </a:p>
          <a:p>
            <a:pPr algn="just" eaLnBrk="0" hangingPunct="0">
              <a:spcAft>
                <a:spcPts val="600"/>
              </a:spcAft>
              <a:defRPr/>
            </a:pPr>
            <a:r>
              <a:rPr lang="en-US" altLang="ko-KR" sz="1050" dirty="0">
                <a:solidFill>
                  <a:srgbClr val="000000"/>
                </a:solidFill>
                <a:sym typeface="굴림" pitchFamily="50" charset="-127"/>
              </a:rPr>
              <a:t>   </a:t>
            </a:r>
            <a:r>
              <a:rPr lang="ko-KR" altLang="ko-KR" sz="1050" dirty="0">
                <a:solidFill>
                  <a:srgbClr val="000000"/>
                </a:solidFill>
                <a:sym typeface="굴림" pitchFamily="50" charset="-127"/>
              </a:rPr>
              <a:t>expansion of demand.</a:t>
            </a:r>
          </a:p>
          <a:p>
            <a:pPr algn="just" eaLnBrk="0" hangingPunct="0">
              <a:spcAft>
                <a:spcPts val="600"/>
              </a:spcAft>
              <a:defRPr/>
            </a:pPr>
            <a:r>
              <a:rPr lang="en-US" altLang="ko-KR" sz="1050" dirty="0">
                <a:solidFill>
                  <a:srgbClr val="000000"/>
                </a:solidFill>
                <a:sym typeface="굴림" pitchFamily="50" charset="-127"/>
              </a:rPr>
              <a:t>5.</a:t>
            </a:r>
            <a:r>
              <a:rPr lang="ko-KR" altLang="ko-KR" sz="1050" dirty="0">
                <a:solidFill>
                  <a:srgbClr val="000000"/>
                </a:solidFill>
                <a:sym typeface="굴림" pitchFamily="50" charset="-127"/>
              </a:rPr>
              <a:t>Samsung Electronics' ‘Galaxy Note 8’ and‘Galaxy S9+’and Apple's ‘iPhoneX’ use the dual OIX for their dual cameras. In </a:t>
            </a:r>
            <a:endParaRPr lang="en-US" altLang="ko-KR" sz="1050" dirty="0">
              <a:solidFill>
                <a:srgbClr val="000000"/>
              </a:solidFill>
              <a:sym typeface="굴림" pitchFamily="50" charset="-127"/>
            </a:endParaRPr>
          </a:p>
          <a:p>
            <a:pPr algn="just" eaLnBrk="0" hangingPunct="0">
              <a:spcAft>
                <a:spcPts val="600"/>
              </a:spcAft>
              <a:defRPr/>
            </a:pPr>
            <a:r>
              <a:rPr lang="en-US" altLang="ko-KR" sz="1050" dirty="0">
                <a:solidFill>
                  <a:srgbClr val="000000"/>
                </a:solidFill>
                <a:sym typeface="굴림" pitchFamily="50" charset="-127"/>
              </a:rPr>
              <a:t>   </a:t>
            </a:r>
            <a:r>
              <a:rPr lang="ko-KR" altLang="ko-KR" sz="1050" dirty="0">
                <a:solidFill>
                  <a:srgbClr val="000000"/>
                </a:solidFill>
                <a:sym typeface="굴림" pitchFamily="50" charset="-127"/>
              </a:rPr>
              <a:t>dark</a:t>
            </a:r>
            <a:r>
              <a:rPr lang="en-US" altLang="ko-KR" sz="1050" dirty="0">
                <a:solidFill>
                  <a:srgbClr val="000000"/>
                </a:solidFill>
                <a:sym typeface="굴림" pitchFamily="50" charset="-127"/>
              </a:rPr>
              <a:t> </a:t>
            </a:r>
            <a:r>
              <a:rPr lang="ko-KR" altLang="ko-KR" sz="1050" dirty="0">
                <a:solidFill>
                  <a:srgbClr val="000000"/>
                </a:solidFill>
                <a:sym typeface="굴림" pitchFamily="50" charset="-127"/>
              </a:rPr>
              <a:t>night or low-light environment, the OIS improve clarity and differentiate functions. </a:t>
            </a:r>
            <a:endParaRPr lang="en-US" altLang="ko-KR" sz="1050" dirty="0">
              <a:solidFill>
                <a:srgbClr val="000000"/>
              </a:solidFill>
              <a:sym typeface="굴림" pitchFamily="50" charset="-127"/>
            </a:endParaRPr>
          </a:p>
          <a:p>
            <a:pPr algn="just" eaLnBrk="0" hangingPunct="0">
              <a:spcAft>
                <a:spcPts val="600"/>
              </a:spcAft>
              <a:defRPr/>
            </a:pPr>
            <a:r>
              <a:rPr lang="en-US" altLang="ko-KR" sz="1050" dirty="0">
                <a:solidFill>
                  <a:srgbClr val="000000"/>
                </a:solidFill>
                <a:sym typeface="굴림" pitchFamily="50" charset="-127"/>
              </a:rPr>
              <a:t>  </a:t>
            </a:r>
            <a:r>
              <a:rPr lang="ko-KR" altLang="ko-KR" sz="1050" dirty="0">
                <a:solidFill>
                  <a:srgbClr val="000000"/>
                </a:solidFill>
                <a:sym typeface="굴림" pitchFamily="50" charset="-127"/>
              </a:rPr>
              <a:t>Premium models of Chinese companies are likely to be adopted with the expansion of OIS adoption of Samsung and </a:t>
            </a:r>
            <a:endParaRPr lang="en-US" altLang="ko-KR" sz="1050" dirty="0">
              <a:solidFill>
                <a:srgbClr val="000000"/>
              </a:solidFill>
              <a:sym typeface="굴림" pitchFamily="50" charset="-127"/>
            </a:endParaRPr>
          </a:p>
          <a:p>
            <a:pPr algn="just" eaLnBrk="0" hangingPunct="0">
              <a:spcAft>
                <a:spcPts val="600"/>
              </a:spcAft>
              <a:defRPr/>
            </a:pPr>
            <a:r>
              <a:rPr lang="en-US" altLang="ko-KR" sz="1050" dirty="0">
                <a:solidFill>
                  <a:srgbClr val="000000"/>
                </a:solidFill>
                <a:sym typeface="굴림" pitchFamily="50" charset="-127"/>
              </a:rPr>
              <a:t>  </a:t>
            </a:r>
            <a:r>
              <a:rPr lang="ko-KR" altLang="ko-KR" sz="1050" dirty="0">
                <a:solidFill>
                  <a:srgbClr val="000000"/>
                </a:solidFill>
                <a:sym typeface="굴림" pitchFamily="50" charset="-127"/>
              </a:rPr>
              <a:t>Apple. </a:t>
            </a:r>
          </a:p>
        </p:txBody>
      </p:sp>
      <p:sp>
        <p:nvSpPr>
          <p:cNvPr id="18440" name="TextBox 2"/>
          <p:cNvSpPr txBox="1">
            <a:spLocks noChangeArrowheads="1"/>
          </p:cNvSpPr>
          <p:nvPr/>
        </p:nvSpPr>
        <p:spPr bwMode="auto">
          <a:xfrm>
            <a:off x="260350" y="854075"/>
            <a:ext cx="576263" cy="169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ctr">
              <a:lnSpc>
                <a:spcPct val="100000"/>
              </a:lnSpc>
              <a:spcBef>
                <a:spcPct val="0"/>
              </a:spcBef>
              <a:buFontTx/>
              <a:buNone/>
            </a:pPr>
            <a:r>
              <a:rPr lang="en-US" altLang="ko-KR" sz="500">
                <a:solidFill>
                  <a:srgbClr val="000000"/>
                </a:solidFill>
                <a:latin typeface="굴림" pitchFamily="50" charset="-127"/>
                <a:ea typeface="굴림" pitchFamily="50" charset="-127"/>
                <a:sym typeface="굴림" pitchFamily="50" charset="-127"/>
              </a:rPr>
              <a:t>(</a:t>
            </a:r>
            <a:r>
              <a:rPr lang="ko-KR" altLang="ko-KR" sz="500">
                <a:solidFill>
                  <a:srgbClr val="000000"/>
                </a:solidFill>
                <a:latin typeface="굴림" pitchFamily="50" charset="-127"/>
                <a:ea typeface="굴림" pitchFamily="50" charset="-127"/>
                <a:sym typeface="굴림" pitchFamily="50" charset="-127"/>
              </a:rPr>
              <a:t>Million unit</a:t>
            </a:r>
            <a:r>
              <a:rPr lang="en-US" altLang="ko-KR" sz="500">
                <a:solidFill>
                  <a:srgbClr val="000000"/>
                </a:solidFill>
                <a:latin typeface="굴림" pitchFamily="50" charset="-127"/>
                <a:ea typeface="굴림" pitchFamily="50" charset="-127"/>
                <a:sym typeface="굴림" pitchFamily="50" charset="-127"/>
              </a:rPr>
              <a:t>)</a:t>
            </a:r>
            <a:endParaRPr lang="ko-KR" altLang="ko-KR" sz="500">
              <a:solidFill>
                <a:srgbClr val="000000"/>
              </a:solidFill>
              <a:latin typeface="굴림" pitchFamily="50" charset="-127"/>
              <a:ea typeface="굴림" pitchFamily="50" charset="-127"/>
              <a:sym typeface="굴림" pitchFamily="50" charset="-127"/>
            </a:endParaRPr>
          </a:p>
        </p:txBody>
      </p:sp>
      <p:sp>
        <p:nvSpPr>
          <p:cNvPr id="18441" name="TextBox 9"/>
          <p:cNvSpPr txBox="1">
            <a:spLocks noChangeArrowheads="1"/>
          </p:cNvSpPr>
          <p:nvPr/>
        </p:nvSpPr>
        <p:spPr bwMode="auto">
          <a:xfrm>
            <a:off x="1341438" y="884238"/>
            <a:ext cx="1214437"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00000"/>
              </a:lnSpc>
              <a:spcBef>
                <a:spcPct val="0"/>
              </a:spcBef>
              <a:buFontTx/>
              <a:buNone/>
            </a:pPr>
            <a:r>
              <a:rPr lang="ko-KR" altLang="ko-KR" sz="500">
                <a:solidFill>
                  <a:srgbClr val="000000"/>
                </a:solidFill>
                <a:latin typeface="굴림" pitchFamily="50" charset="-127"/>
                <a:ea typeface="굴림" pitchFamily="50" charset="-127"/>
                <a:sym typeface="굴림" pitchFamily="50" charset="-127"/>
              </a:rPr>
              <a:t>AF mounted smartphones</a:t>
            </a:r>
          </a:p>
        </p:txBody>
      </p:sp>
      <p:sp>
        <p:nvSpPr>
          <p:cNvPr id="18442" name="TextBox 10"/>
          <p:cNvSpPr txBox="1">
            <a:spLocks noChangeArrowheads="1"/>
          </p:cNvSpPr>
          <p:nvPr/>
        </p:nvSpPr>
        <p:spPr bwMode="auto">
          <a:xfrm>
            <a:off x="1322388" y="1031875"/>
            <a:ext cx="1511300"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00000"/>
              </a:lnSpc>
              <a:spcBef>
                <a:spcPct val="0"/>
              </a:spcBef>
              <a:buFontTx/>
              <a:buNone/>
            </a:pPr>
            <a:r>
              <a:rPr lang="ko-KR" altLang="ko-KR" sz="500">
                <a:solidFill>
                  <a:srgbClr val="000000"/>
                </a:solidFill>
                <a:latin typeface="굴림" pitchFamily="50" charset="-127"/>
                <a:ea typeface="굴림" pitchFamily="50" charset="-127"/>
                <a:sym typeface="굴림" pitchFamily="50" charset="-127"/>
              </a:rPr>
              <a:t>Smartphone Penetration Rate (Dominant)</a:t>
            </a:r>
          </a:p>
        </p:txBody>
      </p:sp>
      <p:sp>
        <p:nvSpPr>
          <p:cNvPr id="18443" name="TextBox 11"/>
          <p:cNvSpPr txBox="1">
            <a:spLocks noChangeArrowheads="1"/>
          </p:cNvSpPr>
          <p:nvPr/>
        </p:nvSpPr>
        <p:spPr bwMode="auto">
          <a:xfrm>
            <a:off x="5013325" y="871538"/>
            <a:ext cx="1223963" cy="169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00000"/>
              </a:lnSpc>
              <a:spcBef>
                <a:spcPct val="0"/>
              </a:spcBef>
              <a:buFontTx/>
              <a:buNone/>
            </a:pPr>
            <a:r>
              <a:rPr lang="ko-KR" altLang="ko-KR" sz="500">
                <a:solidFill>
                  <a:srgbClr val="000000"/>
                </a:solidFill>
                <a:latin typeface="굴림" pitchFamily="50" charset="-127"/>
                <a:ea typeface="굴림" pitchFamily="50" charset="-127"/>
                <a:sym typeface="굴림" pitchFamily="50" charset="-127"/>
              </a:rPr>
              <a:t>OS mounted smartphones</a:t>
            </a:r>
          </a:p>
        </p:txBody>
      </p:sp>
      <p:sp>
        <p:nvSpPr>
          <p:cNvPr id="18444" name="TextBox 2"/>
          <p:cNvSpPr txBox="1">
            <a:spLocks noChangeArrowheads="1"/>
          </p:cNvSpPr>
          <p:nvPr/>
        </p:nvSpPr>
        <p:spPr bwMode="auto">
          <a:xfrm>
            <a:off x="3708400" y="869950"/>
            <a:ext cx="576263"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ctr">
              <a:lnSpc>
                <a:spcPct val="100000"/>
              </a:lnSpc>
              <a:spcBef>
                <a:spcPct val="0"/>
              </a:spcBef>
              <a:buFontTx/>
              <a:buNone/>
            </a:pPr>
            <a:r>
              <a:rPr lang="en-US" altLang="ko-KR" sz="500">
                <a:solidFill>
                  <a:srgbClr val="000000"/>
                </a:solidFill>
                <a:latin typeface="굴림" pitchFamily="50" charset="-127"/>
                <a:ea typeface="굴림" pitchFamily="50" charset="-127"/>
                <a:sym typeface="굴림" pitchFamily="50" charset="-127"/>
              </a:rPr>
              <a:t>(</a:t>
            </a:r>
            <a:r>
              <a:rPr lang="ko-KR" altLang="ko-KR" sz="500">
                <a:solidFill>
                  <a:srgbClr val="000000"/>
                </a:solidFill>
                <a:latin typeface="굴림" pitchFamily="50" charset="-127"/>
                <a:ea typeface="굴림" pitchFamily="50" charset="-127"/>
                <a:sym typeface="굴림" pitchFamily="50" charset="-127"/>
              </a:rPr>
              <a:t>Million unit</a:t>
            </a:r>
            <a:r>
              <a:rPr lang="en-US" altLang="ko-KR" sz="500">
                <a:solidFill>
                  <a:srgbClr val="000000"/>
                </a:solidFill>
                <a:latin typeface="굴림" pitchFamily="50" charset="-127"/>
                <a:ea typeface="굴림" pitchFamily="50" charset="-127"/>
                <a:sym typeface="굴림" pitchFamily="50" charset="-127"/>
              </a:rPr>
              <a:t>)</a:t>
            </a:r>
            <a:endParaRPr lang="ko-KR" altLang="ko-KR" sz="500">
              <a:solidFill>
                <a:srgbClr val="000000"/>
              </a:solidFill>
              <a:latin typeface="굴림" pitchFamily="50" charset="-127"/>
              <a:ea typeface="굴림" pitchFamily="50" charset="-127"/>
              <a:sym typeface="굴림" pitchFamily="50" charset="-127"/>
            </a:endParaRPr>
          </a:p>
        </p:txBody>
      </p:sp>
      <p:sp>
        <p:nvSpPr>
          <p:cNvPr id="18445" name="TextBox 10"/>
          <p:cNvSpPr txBox="1">
            <a:spLocks noChangeArrowheads="1"/>
          </p:cNvSpPr>
          <p:nvPr/>
        </p:nvSpPr>
        <p:spPr bwMode="auto">
          <a:xfrm>
            <a:off x="5038725" y="1062038"/>
            <a:ext cx="1511300" cy="169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00000"/>
              </a:lnSpc>
              <a:spcBef>
                <a:spcPct val="0"/>
              </a:spcBef>
              <a:buFontTx/>
              <a:buNone/>
            </a:pPr>
            <a:r>
              <a:rPr lang="ko-KR" altLang="ko-KR" sz="500">
                <a:solidFill>
                  <a:srgbClr val="000000"/>
                </a:solidFill>
                <a:latin typeface="굴림" pitchFamily="50" charset="-127"/>
                <a:ea typeface="굴림" pitchFamily="50" charset="-127"/>
                <a:sym typeface="굴림" pitchFamily="50" charset="-127"/>
              </a:rPr>
              <a:t>Smartphone Penetration Rate (Dominant)</a:t>
            </a:r>
          </a:p>
        </p:txBody>
      </p:sp>
    </p:spTree>
    <p:extLst>
      <p:ext uri="{BB962C8B-B14F-4D97-AF65-F5344CB8AC3E}">
        <p14:creationId xmlns:p14="http://schemas.microsoft.com/office/powerpoint/2010/main" val="61828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제목 1"/>
          <p:cNvSpPr>
            <a:spLocks noGrp="1"/>
          </p:cNvSpPr>
          <p:nvPr>
            <p:ph type="title"/>
          </p:nvPr>
        </p:nvSpPr>
        <p:spPr>
          <a:xfrm>
            <a:off x="179512" y="156677"/>
            <a:ext cx="6840760" cy="680035"/>
          </a:xfrm>
        </p:spPr>
        <p:txBody>
          <a:bodyPr>
            <a:normAutofit fontScale="90000"/>
          </a:bodyPr>
          <a:lstStyle/>
          <a:p>
            <a:pPr>
              <a:buSzPct val="100000"/>
              <a:defRPr/>
            </a:pPr>
            <a:r>
              <a:rPr lang="en-US" altLang="ko-KR" sz="3200" dirty="0" smtClean="0">
                <a:solidFill>
                  <a:srgbClr val="000000"/>
                </a:solidFill>
                <a:latin typeface="Times New Roman" pitchFamily="18" charset="0"/>
                <a:ea typeface="굴림" pitchFamily="50" charset="-127"/>
                <a:cs typeface="Times New Roman" pitchFamily="18" charset="0"/>
                <a:sym typeface="굴림" pitchFamily="50" charset="-127"/>
              </a:rPr>
              <a:t>4</a:t>
            </a:r>
            <a:r>
              <a:rPr lang="ko-KR" altLang="ko-KR" sz="3200" dirty="0" smtClean="0">
                <a:solidFill>
                  <a:srgbClr val="000000"/>
                </a:solidFill>
                <a:latin typeface="Times New Roman" pitchFamily="18" charset="0"/>
                <a:ea typeface="굴림" pitchFamily="50" charset="-127"/>
                <a:cs typeface="Times New Roman" pitchFamily="18" charset="0"/>
                <a:sym typeface="굴림" pitchFamily="50" charset="-127"/>
              </a:rPr>
              <a:t>. </a:t>
            </a:r>
            <a:r>
              <a:rPr lang="ko-KR" altLang="ko-KR" sz="3200" dirty="0">
                <a:solidFill>
                  <a:srgbClr val="000000"/>
                </a:solidFill>
                <a:latin typeface="Times New Roman" pitchFamily="18" charset="0"/>
                <a:ea typeface="굴림" pitchFamily="50" charset="-127"/>
                <a:cs typeface="Times New Roman" pitchFamily="18" charset="0"/>
                <a:sym typeface="굴림" pitchFamily="50" charset="-127"/>
              </a:rPr>
              <a:t>Rain Sensor</a:t>
            </a:r>
            <a:r>
              <a:rPr lang="en-US" altLang="ko-KR" sz="3200" dirty="0" smtClean="0">
                <a:solidFill>
                  <a:srgbClr val="000000"/>
                </a:solidFill>
                <a:latin typeface="Times New Roman" pitchFamily="18" charset="0"/>
                <a:ea typeface="굴림" pitchFamily="50" charset="-127"/>
                <a:cs typeface="Times New Roman" pitchFamily="18" charset="0"/>
                <a:sym typeface="굴림" pitchFamily="50" charset="-127"/>
              </a:rPr>
              <a:t/>
            </a:r>
            <a:br>
              <a:rPr lang="en-US" altLang="ko-KR" sz="3200" dirty="0" smtClean="0">
                <a:solidFill>
                  <a:srgbClr val="000000"/>
                </a:solidFill>
                <a:latin typeface="Times New Roman" pitchFamily="18" charset="0"/>
                <a:ea typeface="굴림" pitchFamily="50" charset="-127"/>
                <a:cs typeface="Times New Roman" pitchFamily="18" charset="0"/>
                <a:sym typeface="굴림" pitchFamily="50" charset="-127"/>
              </a:rPr>
            </a:br>
            <a:r>
              <a:rPr lang="en-US" altLang="ko-KR" sz="3200" dirty="0" smtClean="0">
                <a:solidFill>
                  <a:srgbClr val="000000"/>
                </a:solidFill>
                <a:latin typeface="Times New Roman" pitchFamily="18" charset="0"/>
                <a:ea typeface="굴림" pitchFamily="50" charset="-127"/>
                <a:cs typeface="Times New Roman" pitchFamily="18" charset="0"/>
                <a:sym typeface="굴림" pitchFamily="50" charset="-127"/>
              </a:rPr>
              <a:t> </a:t>
            </a:r>
            <a:r>
              <a:rPr lang="en-US" altLang="ko-KR" sz="2700" dirty="0" smtClean="0">
                <a:solidFill>
                  <a:srgbClr val="000000"/>
                </a:solidFill>
                <a:latin typeface="Times New Roman" pitchFamily="18" charset="0"/>
                <a:ea typeface="굴림" pitchFamily="50" charset="-127"/>
                <a:cs typeface="Times New Roman" pitchFamily="18" charset="0"/>
                <a:sym typeface="굴림" pitchFamily="50" charset="-127"/>
              </a:rPr>
              <a:t>4-1.</a:t>
            </a:r>
            <a:r>
              <a:rPr lang="ko-KR" altLang="ko-KR" sz="2700" dirty="0" smtClean="0">
                <a:solidFill>
                  <a:srgbClr val="000000"/>
                </a:solidFill>
                <a:latin typeface="Times New Roman" pitchFamily="18" charset="0"/>
                <a:ea typeface="굴림" pitchFamily="50" charset="-127"/>
                <a:cs typeface="Times New Roman" pitchFamily="18" charset="0"/>
                <a:sym typeface="굴림" pitchFamily="50" charset="-127"/>
              </a:rPr>
              <a:t> Development Overview</a:t>
            </a:r>
          </a:p>
        </p:txBody>
      </p:sp>
      <p:sp>
        <p:nvSpPr>
          <p:cNvPr id="8195" name="슬라이드 번호 개체 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00000"/>
              </a:lnSpc>
              <a:spcBef>
                <a:spcPct val="0"/>
              </a:spcBef>
              <a:buFontTx/>
              <a:buNone/>
            </a:pPr>
            <a:fld id="{3883B82F-8F7D-4357-A062-196CC0232C9F}" type="slidenum">
              <a:rPr lang="ko-KR" altLang="ko-KR" sz="1200" smtClean="0">
                <a:solidFill>
                  <a:srgbClr val="898989"/>
                </a:solidFill>
                <a:latin typeface="Times New Roman" pitchFamily="18" charset="0"/>
                <a:ea typeface="굴림" pitchFamily="50" charset="-127"/>
                <a:cs typeface="Times New Roman" pitchFamily="18" charset="0"/>
                <a:sym typeface="굴림" pitchFamily="50" charset="-127"/>
              </a:rPr>
              <a:pPr>
                <a:lnSpc>
                  <a:spcPct val="100000"/>
                </a:lnSpc>
                <a:spcBef>
                  <a:spcPct val="0"/>
                </a:spcBef>
                <a:buFontTx/>
                <a:buNone/>
              </a:pPr>
              <a:t>11</a:t>
            </a:fld>
            <a:endParaRPr lang="ko-KR" altLang="ko-KR" sz="1200" smtClean="0">
              <a:solidFill>
                <a:srgbClr val="898989"/>
              </a:solidFill>
              <a:latin typeface="Times New Roman" pitchFamily="18" charset="0"/>
              <a:ea typeface="굴림" pitchFamily="50" charset="-127"/>
              <a:cs typeface="Times New Roman" pitchFamily="18" charset="0"/>
              <a:sym typeface="굴림" pitchFamily="50" charset="-127"/>
            </a:endParaRPr>
          </a:p>
        </p:txBody>
      </p:sp>
      <p:grpSp>
        <p:nvGrpSpPr>
          <p:cNvPr id="8196" name="그룹 16"/>
          <p:cNvGrpSpPr>
            <a:grpSpLocks/>
          </p:cNvGrpSpPr>
          <p:nvPr/>
        </p:nvGrpSpPr>
        <p:grpSpPr bwMode="auto">
          <a:xfrm>
            <a:off x="323850" y="980678"/>
            <a:ext cx="8424863" cy="3600450"/>
            <a:chOff x="323528" y="1264559"/>
            <a:chExt cx="8424936" cy="3204407"/>
          </a:xfrm>
        </p:grpSpPr>
        <p:grpSp>
          <p:nvGrpSpPr>
            <p:cNvPr id="8204" name="그룹 7"/>
            <p:cNvGrpSpPr>
              <a:grpSpLocks/>
            </p:cNvGrpSpPr>
            <p:nvPr/>
          </p:nvGrpSpPr>
          <p:grpSpPr bwMode="auto">
            <a:xfrm>
              <a:off x="323528" y="1264559"/>
              <a:ext cx="8424936" cy="2952335"/>
              <a:chOff x="323528" y="1264559"/>
              <a:chExt cx="8424936" cy="2952335"/>
            </a:xfrm>
          </p:grpSpPr>
          <p:sp>
            <p:nvSpPr>
              <p:cNvPr id="7" name="모서리가 둥근 직사각형 6"/>
              <p:cNvSpPr/>
              <p:nvPr/>
            </p:nvSpPr>
            <p:spPr>
              <a:xfrm>
                <a:off x="323528" y="1264559"/>
                <a:ext cx="8424936" cy="2952914"/>
              </a:xfrm>
              <a:prstGeom prst="roundRect">
                <a:avLst>
                  <a:gd name="adj" fmla="val 5527"/>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effectLst>
                    <a:outerShdw blurRad="38100" dist="38100" dir="2700000" algn="tl">
                      <a:srgbClr val="000000">
                        <a:alpha val="43137"/>
                      </a:srgbClr>
                    </a:outerShdw>
                  </a:effectLst>
                  <a:latin typeface="Times New Roman" pitchFamily="18" charset="0"/>
                  <a:ea typeface="굴림" pitchFamily="50" charset="-127"/>
                  <a:cs typeface="Times New Roman" pitchFamily="18" charset="0"/>
                </a:endParaRPr>
              </a:p>
            </p:txBody>
          </p:sp>
          <p:sp>
            <p:nvSpPr>
              <p:cNvPr id="5" name="Freeform 21"/>
              <p:cNvSpPr>
                <a:spLocks/>
              </p:cNvSpPr>
              <p:nvPr/>
            </p:nvSpPr>
            <p:spPr bwMode="auto">
              <a:xfrm>
                <a:off x="323528" y="1264559"/>
                <a:ext cx="2519385" cy="357459"/>
              </a:xfrm>
              <a:custGeom>
                <a:avLst/>
                <a:gdLst/>
                <a:ahLst/>
                <a:cxnLst>
                  <a:cxn ang="0">
                    <a:pos x="0" y="85"/>
                  </a:cxn>
                  <a:cxn ang="0">
                    <a:pos x="93" y="0"/>
                  </a:cxn>
                  <a:cxn ang="0">
                    <a:pos x="1548" y="0"/>
                  </a:cxn>
                  <a:cxn ang="0">
                    <a:pos x="1359" y="187"/>
                  </a:cxn>
                  <a:cxn ang="0">
                    <a:pos x="1241" y="228"/>
                  </a:cxn>
                  <a:cxn ang="0">
                    <a:pos x="0" y="228"/>
                  </a:cxn>
                  <a:cxn ang="0">
                    <a:pos x="0" y="85"/>
                  </a:cxn>
                </a:cxnLst>
                <a:rect l="0" t="0" r="r" b="b"/>
                <a:pathLst>
                  <a:path w="1548" h="229">
                    <a:moveTo>
                      <a:pt x="0" y="85"/>
                    </a:moveTo>
                    <a:cubicBezTo>
                      <a:pt x="0" y="85"/>
                      <a:pt x="18" y="10"/>
                      <a:pt x="93" y="0"/>
                    </a:cubicBezTo>
                    <a:cubicBezTo>
                      <a:pt x="820" y="0"/>
                      <a:pt x="1548" y="0"/>
                      <a:pt x="1548" y="0"/>
                    </a:cubicBezTo>
                    <a:cubicBezTo>
                      <a:pt x="1548" y="0"/>
                      <a:pt x="1453" y="93"/>
                      <a:pt x="1359" y="187"/>
                    </a:cubicBezTo>
                    <a:cubicBezTo>
                      <a:pt x="1313" y="229"/>
                      <a:pt x="1241" y="228"/>
                      <a:pt x="1241" y="228"/>
                    </a:cubicBezTo>
                    <a:lnTo>
                      <a:pt x="0" y="228"/>
                    </a:lnTo>
                    <a:lnTo>
                      <a:pt x="0" y="85"/>
                    </a:lnTo>
                    <a:close/>
                  </a:path>
                </a:pathLst>
              </a:custGeom>
              <a:solidFill>
                <a:schemeClr val="accent5">
                  <a:lumMod val="60000"/>
                  <a:lumOff val="40000"/>
                </a:schemeClr>
              </a:solidFill>
              <a:ln>
                <a:noFill/>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endParaRPr lang="ko-KR" altLang="en-US" sz="1200" b="1" i="1" dirty="0">
                  <a:solidFill>
                    <a:srgbClr val="000000"/>
                  </a:solidFill>
                  <a:latin typeface="Times New Roman" pitchFamily="18" charset="0"/>
                  <a:ea typeface="굴림" pitchFamily="50" charset="-127"/>
                  <a:cs typeface="Times New Roman" pitchFamily="18" charset="0"/>
                </a:endParaRPr>
              </a:p>
            </p:txBody>
          </p:sp>
          <p:sp>
            <p:nvSpPr>
              <p:cNvPr id="6" name="Text Box 12"/>
              <p:cNvSpPr txBox="1">
                <a:spLocks noChangeArrowheads="1"/>
              </p:cNvSpPr>
              <p:nvPr/>
            </p:nvSpPr>
            <p:spPr bwMode="auto">
              <a:xfrm>
                <a:off x="453704" y="1295642"/>
                <a:ext cx="2189182" cy="293879"/>
              </a:xfrm>
              <a:prstGeom prst="rect">
                <a:avLst/>
              </a:prstGeom>
              <a:noFill/>
              <a:ln>
                <a:noFill/>
                <a:headEnd/>
                <a:tailEnd/>
              </a:ln>
            </p:spPr>
            <p:style>
              <a:lnRef idx="3">
                <a:schemeClr val="lt1"/>
              </a:lnRef>
              <a:fillRef idx="1">
                <a:schemeClr val="accent2"/>
              </a:fillRef>
              <a:effectRef idx="1">
                <a:schemeClr val="accent2"/>
              </a:effectRef>
              <a:fontRef idx="minor">
                <a:schemeClr val="lt1"/>
              </a:fontRef>
            </p:style>
            <p:txBody>
              <a:bodyPr>
                <a:spAutoFit/>
              </a:bodyPr>
              <a:lstStyle/>
              <a:p>
                <a:pPr algn="dist" eaLnBrk="0" hangingPunct="0">
                  <a:buSzPct val="100000"/>
                  <a:defRPr/>
                </a:pPr>
                <a:r>
                  <a:rPr lang="ko-KR" altLang="ko-KR" sz="1400" b="1" dirty="0">
                    <a:solidFill>
                      <a:srgbClr val="000000"/>
                    </a:solidFill>
                    <a:latin typeface="Times New Roman" pitchFamily="18" charset="0"/>
                    <a:ea typeface="휴먼명조"/>
                    <a:cs typeface="Times New Roman" pitchFamily="18" charset="0"/>
                    <a:sym typeface="굴림" pitchFamily="50" charset="-127"/>
                  </a:rPr>
                  <a:t>What is Rain Sensor</a:t>
                </a:r>
                <a:r>
                  <a:rPr lang="ko-KR" altLang="ko-KR" sz="1300" b="1" dirty="0">
                    <a:solidFill>
                      <a:srgbClr val="000000"/>
                    </a:solidFill>
                    <a:latin typeface="Times New Roman" pitchFamily="18" charset="0"/>
                    <a:ea typeface="휴먼명조"/>
                    <a:cs typeface="Times New Roman" pitchFamily="18" charset="0"/>
                    <a:sym typeface="굴림" pitchFamily="50" charset="-127"/>
                  </a:rPr>
                  <a:t>?</a:t>
                </a:r>
              </a:p>
            </p:txBody>
          </p:sp>
        </p:grpSp>
        <p:sp>
          <p:nvSpPr>
            <p:cNvPr id="8205" name="TextBox 8"/>
            <p:cNvSpPr txBox="1">
              <a:spLocks noChangeArrowheads="1"/>
            </p:cNvSpPr>
            <p:nvPr/>
          </p:nvSpPr>
          <p:spPr bwMode="auto">
            <a:xfrm>
              <a:off x="539552" y="1608514"/>
              <a:ext cx="7992888" cy="286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50000"/>
                </a:lnSpc>
                <a:spcBef>
                  <a:spcPct val="0"/>
                </a:spcBef>
                <a:buFontTx/>
                <a:buNone/>
              </a:pPr>
              <a:r>
                <a:rPr lang="ko-KR" altLang="ko-KR" sz="1400">
                  <a:solidFill>
                    <a:srgbClr val="000000"/>
                  </a:solidFill>
                  <a:latin typeface="Times New Roman" pitchFamily="18" charset="0"/>
                  <a:ea typeface="굴림" pitchFamily="50" charset="-127"/>
                  <a:cs typeface="Times New Roman" pitchFamily="18" charset="0"/>
                  <a:sym typeface="굴림" pitchFamily="50" charset="-127"/>
                </a:rPr>
                <a:t>This sensor replaces the ETACS (Electronic Time Alarm Control System) that controls the wiper motor drive and is installed inside the top of WINDSHIELD. The sensor is a crucial part that automatically controls wiper operating time and low/high operation speed according to rainfall detection. As a means to increase the efficiency of raindrop detection on the surface of windshields, we installed a light source and a light receiving element on the surface of the windshield. The system is designed to prevent direction penetration of some light of the light source besides the light that discharge outside the windshield, thereby providing a solution to the problem that deteriorate raindrop detection due to interfering light of the light source (sensing noise). We developed a rain sensor that maximizes the rain sensing function with an optical interference structure of light source.</a:t>
              </a:r>
            </a:p>
          </p:txBody>
        </p:sp>
      </p:grpSp>
      <p:sp>
        <p:nvSpPr>
          <p:cNvPr id="10" name="직사각형 9"/>
          <p:cNvSpPr/>
          <p:nvPr/>
        </p:nvSpPr>
        <p:spPr>
          <a:xfrm>
            <a:off x="3470275" y="4427538"/>
            <a:ext cx="2132013" cy="369887"/>
          </a:xfrm>
          <a:prstGeom prst="rect">
            <a:avLst/>
          </a:prstGeom>
          <a:ln>
            <a:solidFill>
              <a:schemeClr val="bg1">
                <a:lumMod val="50000"/>
              </a:schemeClr>
            </a:solidFill>
          </a:ln>
        </p:spPr>
        <p:txBody>
          <a:bodyPr wrap="none">
            <a:spAutoFit/>
          </a:bodyPr>
          <a:lstStyle/>
          <a:p>
            <a:pPr algn="ctr" eaLnBrk="0" hangingPunct="0">
              <a:spcBef>
                <a:spcPct val="20000"/>
              </a:spcBef>
              <a:buSzPct val="100000"/>
              <a:defRPr/>
            </a:pPr>
            <a:r>
              <a:rPr lang="ko-KR" altLang="ko-KR" b="1" dirty="0">
                <a:solidFill>
                  <a:srgbClr val="000000"/>
                </a:solidFill>
                <a:latin typeface="Times New Roman" pitchFamily="18" charset="0"/>
                <a:cs typeface="Times New Roman" pitchFamily="18" charset="0"/>
                <a:sym typeface="굴림" pitchFamily="50" charset="-127"/>
              </a:rPr>
              <a:t>Rain-sensing </a:t>
            </a:r>
            <a:r>
              <a:rPr lang="en-US" altLang="ko-KR" b="1" dirty="0">
                <a:solidFill>
                  <a:srgbClr val="000000"/>
                </a:solidFill>
                <a:latin typeface="Times New Roman" pitchFamily="18" charset="0"/>
                <a:cs typeface="Times New Roman" pitchFamily="18" charset="0"/>
                <a:sym typeface="굴림" pitchFamily="50" charset="-127"/>
              </a:rPr>
              <a:t>W</a:t>
            </a:r>
            <a:r>
              <a:rPr lang="ko-KR" altLang="ko-KR" b="1" dirty="0">
                <a:solidFill>
                  <a:srgbClr val="000000"/>
                </a:solidFill>
                <a:latin typeface="Times New Roman" pitchFamily="18" charset="0"/>
                <a:cs typeface="Times New Roman" pitchFamily="18" charset="0"/>
                <a:sym typeface="굴림" pitchFamily="50" charset="-127"/>
              </a:rPr>
              <a:t>iper</a:t>
            </a:r>
          </a:p>
        </p:txBody>
      </p:sp>
      <p:sp>
        <p:nvSpPr>
          <p:cNvPr id="11" name="Rectangle 2"/>
          <p:cNvSpPr txBox="1">
            <a:spLocks noChangeArrowheads="1"/>
          </p:cNvSpPr>
          <p:nvPr/>
        </p:nvSpPr>
        <p:spPr bwMode="white">
          <a:xfrm>
            <a:off x="323850" y="4941888"/>
            <a:ext cx="8424863" cy="1511300"/>
          </a:xfrm>
          <a:prstGeom prst="roundRect">
            <a:avLst>
              <a:gd name="adj" fmla="val 6445"/>
            </a:avLst>
          </a:prstGeom>
          <a:solidFill>
            <a:srgbClr val="E0E5DF"/>
          </a:solidFill>
          <a:ln w="3175" cmpd="dbl">
            <a:solidFill>
              <a:schemeClr val="bg1">
                <a:lumMod val="50000"/>
              </a:schemeClr>
            </a:solidFill>
            <a:miter lim="800000"/>
            <a:headEnd/>
            <a:tailEnd/>
          </a:ln>
        </p:spPr>
        <p:txBody>
          <a:bodyPr lIns="90000" tIns="46800" rIns="90000" bIns="46800" anchor="ctr"/>
          <a:lstStyle/>
          <a:p>
            <a:pPr algn="ctr">
              <a:spcBef>
                <a:spcPct val="20000"/>
              </a:spcBef>
              <a:buClr>
                <a:srgbClr val="FF0000"/>
              </a:buClr>
              <a:defRPr/>
            </a:pPr>
            <a:endParaRPr lang="ko-KR" altLang="en-US"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199" name="Picture 6" descr="i30_interior_pic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5084763"/>
            <a:ext cx="1743075" cy="1250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0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638" y="5157788"/>
            <a:ext cx="1635125" cy="1081087"/>
          </a:xfrm>
          <a:prstGeom prst="rect">
            <a:avLst/>
          </a:prstGeom>
          <a:noFill/>
          <a:ln w="9525">
            <a:solidFill>
              <a:schemeClr val="tx1"/>
            </a:solidFill>
            <a:miter lim="800000"/>
            <a:headEnd/>
            <a:tailEnd/>
          </a:ln>
          <a:effectLst>
            <a:prstShdw prst="shdw17" dist="17961" dir="2700000">
              <a:srgbClr val="708688"/>
            </a:prstShdw>
          </a:effectLst>
          <a:extLst>
            <a:ext uri="{909E8E84-426E-40DD-AFC4-6F175D3DCCD1}">
              <a14:hiddenFill xmlns:a14="http://schemas.microsoft.com/office/drawing/2010/main">
                <a:solidFill>
                  <a:srgbClr val="FFFFFF"/>
                </a:solidFill>
              </a14:hiddenFill>
            </a:ext>
          </a:extLst>
        </p:spPr>
      </p:pic>
      <p:pic>
        <p:nvPicPr>
          <p:cNvPr id="8201" name="_x225448136" descr="EMB000012b8bb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175" y="5157788"/>
            <a:ext cx="2238375" cy="1066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오른쪽 화살표 14"/>
          <p:cNvSpPr/>
          <p:nvPr/>
        </p:nvSpPr>
        <p:spPr>
          <a:xfrm>
            <a:off x="2955925" y="5589588"/>
            <a:ext cx="468313" cy="25241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ea typeface="굴림" pitchFamily="50" charset="-127"/>
              <a:cs typeface="Times New Roman" pitchFamily="18" charset="0"/>
            </a:endParaRPr>
          </a:p>
        </p:txBody>
      </p:sp>
      <p:sp>
        <p:nvSpPr>
          <p:cNvPr id="16" name="오른쪽 화살표 15"/>
          <p:cNvSpPr/>
          <p:nvPr/>
        </p:nvSpPr>
        <p:spPr>
          <a:xfrm>
            <a:off x="5405438" y="5589588"/>
            <a:ext cx="468312" cy="25241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effectLst>
                <a:outerShdw blurRad="38100" dist="38100" dir="2700000" algn="tl">
                  <a:srgbClr val="000000">
                    <a:alpha val="43137"/>
                  </a:srgbClr>
                </a:outerShdw>
              </a:effectLst>
              <a:latin typeface="Times New Roman" pitchFamily="18" charset="0"/>
              <a:ea typeface="굴림" pitchFamily="50" charset="-127"/>
              <a:cs typeface="Times New Roman" pitchFamily="18" charset="0"/>
            </a:endParaRPr>
          </a:p>
        </p:txBody>
      </p:sp>
    </p:spTree>
    <p:extLst>
      <p:ext uri="{BB962C8B-B14F-4D97-AF65-F5344CB8AC3E}">
        <p14:creationId xmlns:p14="http://schemas.microsoft.com/office/powerpoint/2010/main" val="4038097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200" dirty="0" smtClean="0"/>
              <a:t>4-2. DESIGN CONCEPT</a:t>
            </a:r>
            <a:endParaRPr lang="ko-KR" altLang="en-US" sz="3200" dirty="0"/>
          </a:p>
        </p:txBody>
      </p:sp>
      <p:sp>
        <p:nvSpPr>
          <p:cNvPr id="4" name="슬라이드 번호 개체 틀 3"/>
          <p:cNvSpPr>
            <a:spLocks noGrp="1"/>
          </p:cNvSpPr>
          <p:nvPr>
            <p:ph type="sldNum" sz="quarter" idx="12"/>
          </p:nvPr>
        </p:nvSpPr>
        <p:spPr/>
        <p:txBody>
          <a:bodyPr/>
          <a:lstStyle/>
          <a:p>
            <a:fld id="{8FCD6FCB-125A-49A5-9D3E-5771703551ED}" type="slidenum">
              <a:rPr lang="ko-KR" altLang="en-US" smtClean="0"/>
              <a:pPr/>
              <a:t>12</a:t>
            </a:fld>
            <a:endParaRPr lang="ko-KR" altLang="en-US"/>
          </a:p>
        </p:txBody>
      </p:sp>
      <p:grpSp>
        <p:nvGrpSpPr>
          <p:cNvPr id="5" name="그룹 4"/>
          <p:cNvGrpSpPr/>
          <p:nvPr/>
        </p:nvGrpSpPr>
        <p:grpSpPr>
          <a:xfrm>
            <a:off x="323528" y="1124744"/>
            <a:ext cx="8424936" cy="5256584"/>
            <a:chOff x="323528" y="1196752"/>
            <a:chExt cx="8424936" cy="5256584"/>
          </a:xfrm>
        </p:grpSpPr>
        <p:grpSp>
          <p:nvGrpSpPr>
            <p:cNvPr id="6" name="그룹 5"/>
            <p:cNvGrpSpPr/>
            <p:nvPr/>
          </p:nvGrpSpPr>
          <p:grpSpPr>
            <a:xfrm>
              <a:off x="323528" y="1196752"/>
              <a:ext cx="8424936" cy="5256584"/>
              <a:chOff x="323528" y="1196752"/>
              <a:chExt cx="8424936" cy="5256584"/>
            </a:xfrm>
          </p:grpSpPr>
          <p:sp>
            <p:nvSpPr>
              <p:cNvPr id="8" name="모서리가 둥근 직사각형 7"/>
              <p:cNvSpPr/>
              <p:nvPr/>
            </p:nvSpPr>
            <p:spPr>
              <a:xfrm>
                <a:off x="323528" y="1196752"/>
                <a:ext cx="8424936" cy="5256584"/>
              </a:xfrm>
              <a:prstGeom prst="roundRect">
                <a:avLst>
                  <a:gd name="adj" fmla="val 2863"/>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Freeform 21"/>
              <p:cNvSpPr>
                <a:spLocks/>
              </p:cNvSpPr>
              <p:nvPr/>
            </p:nvSpPr>
            <p:spPr bwMode="auto">
              <a:xfrm>
                <a:off x="323528" y="1196752"/>
                <a:ext cx="2304256" cy="357187"/>
              </a:xfrm>
              <a:custGeom>
                <a:avLst/>
                <a:gdLst/>
                <a:ahLst/>
                <a:cxnLst>
                  <a:cxn ang="0">
                    <a:pos x="0" y="85"/>
                  </a:cxn>
                  <a:cxn ang="0">
                    <a:pos x="93" y="0"/>
                  </a:cxn>
                  <a:cxn ang="0">
                    <a:pos x="1548" y="0"/>
                  </a:cxn>
                  <a:cxn ang="0">
                    <a:pos x="1359" y="187"/>
                  </a:cxn>
                  <a:cxn ang="0">
                    <a:pos x="1241" y="228"/>
                  </a:cxn>
                  <a:cxn ang="0">
                    <a:pos x="0" y="228"/>
                  </a:cxn>
                  <a:cxn ang="0">
                    <a:pos x="0" y="85"/>
                  </a:cxn>
                </a:cxnLst>
                <a:rect l="0" t="0" r="r" b="b"/>
                <a:pathLst>
                  <a:path w="1548" h="229">
                    <a:moveTo>
                      <a:pt x="0" y="85"/>
                    </a:moveTo>
                    <a:cubicBezTo>
                      <a:pt x="0" y="85"/>
                      <a:pt x="18" y="10"/>
                      <a:pt x="93" y="0"/>
                    </a:cubicBezTo>
                    <a:cubicBezTo>
                      <a:pt x="820" y="0"/>
                      <a:pt x="1548" y="0"/>
                      <a:pt x="1548" y="0"/>
                    </a:cubicBezTo>
                    <a:cubicBezTo>
                      <a:pt x="1548" y="0"/>
                      <a:pt x="1453" y="93"/>
                      <a:pt x="1359" y="187"/>
                    </a:cubicBezTo>
                    <a:cubicBezTo>
                      <a:pt x="1313" y="229"/>
                      <a:pt x="1241" y="228"/>
                      <a:pt x="1241" y="228"/>
                    </a:cubicBezTo>
                    <a:lnTo>
                      <a:pt x="0" y="228"/>
                    </a:lnTo>
                    <a:lnTo>
                      <a:pt x="0" y="85"/>
                    </a:lnTo>
                    <a:close/>
                  </a:path>
                </a:pathLst>
              </a:custGeom>
              <a:solidFill>
                <a:schemeClr val="accent5">
                  <a:lumMod val="60000"/>
                  <a:lumOff val="40000"/>
                </a:schemeClr>
              </a:solidFill>
              <a:ln>
                <a:noFill/>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endParaRPr lang="ko-KR" altLang="en-US" sz="1200" b="1" i="1">
                  <a:solidFill>
                    <a:srgbClr val="000000"/>
                  </a:solidFill>
                  <a:effectLst/>
                  <a:latin typeface="굴림체" pitchFamily="49" charset="-127"/>
                  <a:ea typeface="굴림체" pitchFamily="49" charset="-127"/>
                </a:endParaRPr>
              </a:p>
            </p:txBody>
          </p:sp>
          <p:sp>
            <p:nvSpPr>
              <p:cNvPr id="10" name="Text Box 12"/>
              <p:cNvSpPr txBox="1">
                <a:spLocks noChangeArrowheads="1"/>
              </p:cNvSpPr>
              <p:nvPr/>
            </p:nvSpPr>
            <p:spPr bwMode="auto">
              <a:xfrm>
                <a:off x="453713" y="1226388"/>
                <a:ext cx="1869801" cy="292388"/>
              </a:xfrm>
              <a:prstGeom prst="rect">
                <a:avLst/>
              </a:prstGeom>
              <a:noFill/>
              <a:ln>
                <a:noFill/>
                <a:headEnd/>
                <a:tailEnd/>
              </a:ln>
            </p:spPr>
            <p:style>
              <a:lnRef idx="3">
                <a:schemeClr val="lt1"/>
              </a:lnRef>
              <a:fillRef idx="1">
                <a:schemeClr val="accent2"/>
              </a:fillRef>
              <a:effectRef idx="1">
                <a:schemeClr val="accent2"/>
              </a:effectRef>
              <a:fontRef idx="minor">
                <a:schemeClr val="lt1"/>
              </a:fontRef>
            </p:style>
            <p:txBody>
              <a:bodyPr wrap="square">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ko-KR" sz="1300" b="1" i="0" u="none" strike="noStrike" kern="0" cap="none" spc="0" normalizeH="0" baseline="0" noProof="0" dirty="0" smtClean="0">
                    <a:ln>
                      <a:noFill/>
                    </a:ln>
                    <a:solidFill>
                      <a:schemeClr val="tx1"/>
                    </a:solidFill>
                    <a:effectLst/>
                    <a:uLnTx/>
                    <a:uFillTx/>
                    <a:latin typeface="휴먼명조" panose="02010504000101010101" pitchFamily="2" charset="-127"/>
                    <a:ea typeface="휴먼명조" panose="02010504000101010101" pitchFamily="2" charset="-127"/>
                  </a:rPr>
                  <a:t>DESIGN</a:t>
                </a:r>
                <a:r>
                  <a:rPr kumimoji="0" lang="en-US" altLang="ko-KR" sz="1300" b="1" i="0" u="none" strike="noStrike" kern="0" cap="none" spc="0" normalizeH="0" noProof="0" dirty="0" smtClean="0">
                    <a:ln>
                      <a:noFill/>
                    </a:ln>
                    <a:solidFill>
                      <a:schemeClr val="tx1"/>
                    </a:solidFill>
                    <a:effectLst/>
                    <a:uLnTx/>
                    <a:uFillTx/>
                    <a:latin typeface="휴먼명조" panose="02010504000101010101" pitchFamily="2" charset="-127"/>
                    <a:ea typeface="휴먼명조" panose="02010504000101010101" pitchFamily="2" charset="-127"/>
                  </a:rPr>
                  <a:t> CONCEPT</a:t>
                </a:r>
                <a:endParaRPr kumimoji="0" lang="ko-KR" altLang="en-US" sz="1300" b="1" i="0" u="none" strike="noStrike" kern="0" cap="none" spc="0" normalizeH="0" baseline="0" noProof="0" dirty="0">
                  <a:ln>
                    <a:noFill/>
                  </a:ln>
                  <a:solidFill>
                    <a:schemeClr val="tx1"/>
                  </a:solidFill>
                  <a:effectLst/>
                  <a:uLnTx/>
                  <a:uFillTx/>
                  <a:latin typeface="휴먼명조" panose="02010504000101010101" pitchFamily="2" charset="-127"/>
                  <a:ea typeface="휴먼명조" panose="02010504000101010101" pitchFamily="2" charset="-127"/>
                </a:endParaRPr>
              </a:p>
            </p:txBody>
          </p:sp>
        </p:grpSp>
        <p:sp>
          <p:nvSpPr>
            <p:cNvPr id="7" name="TextBox 6"/>
            <p:cNvSpPr txBox="1"/>
            <p:nvPr/>
          </p:nvSpPr>
          <p:spPr>
            <a:xfrm>
              <a:off x="539552" y="1684685"/>
              <a:ext cx="7992888" cy="4616648"/>
            </a:xfrm>
            <a:prstGeom prst="rect">
              <a:avLst/>
            </a:prstGeom>
            <a:noFill/>
          </p:spPr>
          <p:txBody>
            <a:bodyPr wrap="square" rtlCol="0">
              <a:spAutoFit/>
            </a:bodyPr>
            <a:lstStyle/>
            <a:p>
              <a:pPr algn="l">
                <a:lnSpc>
                  <a:spcPct val="150000"/>
                </a:lnSpc>
              </a:pPr>
              <a:r>
                <a:rPr lang="en-US" altLang="ko-KR" sz="1400" b="1" dirty="0" smtClean="0">
                  <a:solidFill>
                    <a:schemeClr val="accent6">
                      <a:lumMod val="50000"/>
                    </a:schemeClr>
                  </a:solidFill>
                  <a:effectLst/>
                  <a:latin typeface="나눔고딕" panose="020D0604000000000000" pitchFamily="50" charset="-127"/>
                  <a:ea typeface="나눔고딕" panose="020D0604000000000000" pitchFamily="50" charset="-127"/>
                </a:rPr>
                <a:t>“</a:t>
              </a:r>
              <a:r>
                <a:rPr lang="en-US" altLang="ko-KR" sz="1400" b="1" dirty="0">
                  <a:solidFill>
                    <a:schemeClr val="accent6">
                      <a:lumMod val="50000"/>
                    </a:schemeClr>
                  </a:solidFill>
                  <a:effectLst/>
                  <a:latin typeface="나눔고딕" panose="020D0604000000000000" pitchFamily="50" charset="-127"/>
                  <a:ea typeface="나눔고딕" panose="020D0604000000000000" pitchFamily="50" charset="-127"/>
                </a:rPr>
                <a:t>Based </a:t>
              </a:r>
              <a:r>
                <a:rPr lang="en-US" altLang="ko-KR" sz="1400" b="1">
                  <a:solidFill>
                    <a:schemeClr val="accent6">
                      <a:lumMod val="50000"/>
                    </a:schemeClr>
                  </a:solidFill>
                  <a:effectLst/>
                  <a:latin typeface="나눔고딕" panose="020D0604000000000000" pitchFamily="50" charset="-127"/>
                  <a:ea typeface="나눔고딕" panose="020D0604000000000000" pitchFamily="50" charset="-127"/>
                </a:rPr>
                <a:t>on </a:t>
              </a:r>
              <a:r>
                <a:rPr lang="en-US" altLang="ko-KR" sz="1400" b="1" smtClean="0">
                  <a:solidFill>
                    <a:schemeClr val="accent6">
                      <a:lumMod val="50000"/>
                    </a:schemeClr>
                  </a:solidFill>
                  <a:effectLst/>
                  <a:latin typeface="나눔고딕" panose="020D0604000000000000" pitchFamily="50" charset="-127"/>
                  <a:ea typeface="나눔고딕" panose="020D0604000000000000" pitchFamily="50" charset="-127"/>
                </a:rPr>
                <a:t>Motor </a:t>
              </a:r>
              <a:r>
                <a:rPr lang="en-US" altLang="ko-KR" sz="1400" b="1" dirty="0">
                  <a:solidFill>
                    <a:schemeClr val="accent6">
                      <a:lumMod val="50000"/>
                    </a:schemeClr>
                  </a:solidFill>
                  <a:effectLst/>
                  <a:latin typeface="나눔고딕" panose="020D0604000000000000" pitchFamily="50" charset="-127"/>
                  <a:ea typeface="나눔고딕" panose="020D0604000000000000" pitchFamily="50" charset="-127"/>
                </a:rPr>
                <a:t>company's spec”</a:t>
              </a:r>
            </a:p>
            <a:p>
              <a:pPr algn="l">
                <a:lnSpc>
                  <a:spcPct val="150000"/>
                </a:lnSpc>
              </a:pPr>
              <a:r>
                <a:rPr lang="en-US" altLang="ko-KR" sz="1400" dirty="0">
                  <a:effectLst/>
                  <a:latin typeface="나눔고딕" panose="020D0604000000000000" pitchFamily="50" charset="-127"/>
                  <a:ea typeface="나눔고딕" panose="020D0604000000000000" pitchFamily="50" charset="-127"/>
                </a:rPr>
                <a:t>1. </a:t>
              </a:r>
              <a:r>
                <a:rPr lang="en-US" altLang="ko-KR" sz="1400" b="1" dirty="0">
                  <a:effectLst/>
                  <a:latin typeface="나눔고딕" panose="020D0604000000000000" pitchFamily="50" charset="-127"/>
                  <a:ea typeface="나눔고딕" panose="020D0604000000000000" pitchFamily="50" charset="-127"/>
                </a:rPr>
                <a:t>Consider common use for all the world</a:t>
              </a:r>
            </a:p>
            <a:p>
              <a:pPr algn="l">
                <a:lnSpc>
                  <a:spcPct val="150000"/>
                </a:lnSpc>
              </a:pPr>
              <a:r>
                <a:rPr lang="en-US" altLang="ko-KR" sz="1400" dirty="0" smtClean="0">
                  <a:effectLst/>
                  <a:latin typeface="나눔고딕" panose="020D0604000000000000" pitchFamily="50" charset="-127"/>
                  <a:ea typeface="나눔고딕" panose="020D0604000000000000" pitchFamily="50" charset="-127"/>
                </a:rPr>
                <a:t>     -Safety </a:t>
              </a:r>
              <a:r>
                <a:rPr lang="en-US" altLang="ko-KR" sz="1400" dirty="0">
                  <a:effectLst/>
                  <a:latin typeface="나눔고딕" panose="020D0604000000000000" pitchFamily="50" charset="-127"/>
                  <a:ea typeface="나눔고딕" panose="020D0604000000000000" pitchFamily="50" charset="-127"/>
                </a:rPr>
                <a:t>regulation(EMC, Car maker's request etc</a:t>
              </a:r>
              <a:r>
                <a:rPr lang="en-US" altLang="ko-KR" sz="1400" dirty="0" smtClean="0">
                  <a:effectLst/>
                  <a:latin typeface="나눔고딕" panose="020D0604000000000000" pitchFamily="50" charset="-127"/>
                  <a:ea typeface="나눔고딕" panose="020D0604000000000000" pitchFamily="50" charset="-127"/>
                </a:rPr>
                <a:t>.)</a:t>
              </a:r>
            </a:p>
            <a:p>
              <a:pPr algn="l">
                <a:lnSpc>
                  <a:spcPct val="150000"/>
                </a:lnSpc>
              </a:pPr>
              <a:r>
                <a:rPr lang="en-US" altLang="ko-KR" sz="1400" dirty="0" smtClean="0">
                  <a:effectLst/>
                  <a:latin typeface="나눔고딕" panose="020D0604000000000000" pitchFamily="50" charset="-127"/>
                  <a:ea typeface="나눔고딕" panose="020D0604000000000000" pitchFamily="50" charset="-127"/>
                </a:rPr>
                <a:t>     -LIN </a:t>
              </a:r>
              <a:r>
                <a:rPr lang="en-US" altLang="ko-KR" sz="1400" dirty="0">
                  <a:effectLst/>
                  <a:latin typeface="나눔고딕" panose="020D0604000000000000" pitchFamily="50" charset="-127"/>
                  <a:ea typeface="나눔고딕" panose="020D0604000000000000" pitchFamily="50" charset="-127"/>
                </a:rPr>
                <a:t>communication/ use common LIN </a:t>
              </a:r>
              <a:r>
                <a:rPr lang="en-US" altLang="ko-KR" sz="1400" dirty="0" smtClean="0">
                  <a:effectLst/>
                  <a:latin typeface="나눔고딕" panose="020D0604000000000000" pitchFamily="50" charset="-127"/>
                  <a:ea typeface="나눔고딕" panose="020D0604000000000000" pitchFamily="50" charset="-127"/>
                </a:rPr>
                <a:t>map</a:t>
              </a:r>
              <a:endParaRPr lang="en-US" altLang="ko-KR" sz="1400" dirty="0">
                <a:effectLst/>
                <a:latin typeface="나눔고딕" panose="020D0604000000000000" pitchFamily="50" charset="-127"/>
                <a:ea typeface="나눔고딕" panose="020D0604000000000000" pitchFamily="50" charset="-127"/>
              </a:endParaRPr>
            </a:p>
            <a:p>
              <a:pPr algn="l">
                <a:lnSpc>
                  <a:spcPct val="150000"/>
                </a:lnSpc>
              </a:pPr>
              <a:endParaRPr lang="en-US" altLang="ko-KR" sz="1400" dirty="0">
                <a:effectLst/>
                <a:latin typeface="나눔고딕" panose="020D0604000000000000" pitchFamily="50" charset="-127"/>
                <a:ea typeface="나눔고딕" panose="020D0604000000000000" pitchFamily="50" charset="-127"/>
              </a:endParaRPr>
            </a:p>
            <a:p>
              <a:pPr algn="l">
                <a:lnSpc>
                  <a:spcPct val="150000"/>
                </a:lnSpc>
              </a:pPr>
              <a:r>
                <a:rPr lang="en-US" altLang="ko-KR" sz="1400" b="1" dirty="0">
                  <a:effectLst/>
                  <a:latin typeface="나눔고딕" panose="020D0604000000000000" pitchFamily="50" charset="-127"/>
                  <a:ea typeface="나눔고딕" panose="020D0604000000000000" pitchFamily="50" charset="-127"/>
                </a:rPr>
                <a:t>2. Reduce the possible </a:t>
              </a:r>
              <a:r>
                <a:rPr lang="en-US" altLang="ko-KR" sz="1400" b="1" dirty="0" smtClean="0">
                  <a:effectLst/>
                  <a:latin typeface="나눔고딕" panose="020D0604000000000000" pitchFamily="50" charset="-127"/>
                  <a:ea typeface="나눔고딕" panose="020D0604000000000000" pitchFamily="50" charset="-127"/>
                </a:rPr>
                <a:t>size</a:t>
              </a:r>
            </a:p>
            <a:p>
              <a:pPr algn="l">
                <a:lnSpc>
                  <a:spcPct val="150000"/>
                </a:lnSpc>
              </a:pPr>
              <a:r>
                <a:rPr lang="en-US" altLang="ko-KR" sz="1400" dirty="0" smtClean="0">
                  <a:effectLst/>
                  <a:latin typeface="나눔고딕" panose="020D0604000000000000" pitchFamily="50" charset="-127"/>
                  <a:ea typeface="나눔고딕" panose="020D0604000000000000" pitchFamily="50" charset="-127"/>
                </a:rPr>
                <a:t>     -Convergence </a:t>
              </a:r>
              <a:r>
                <a:rPr lang="en-US" altLang="ko-KR" sz="1400" dirty="0">
                  <a:effectLst/>
                  <a:latin typeface="나눔고딕" panose="020D0604000000000000" pitchFamily="50" charset="-127"/>
                  <a:ea typeface="나눔고딕" panose="020D0604000000000000" pitchFamily="50" charset="-127"/>
                </a:rPr>
                <a:t>development </a:t>
              </a:r>
              <a:r>
                <a:rPr lang="en-US" altLang="ko-KR" sz="1400" dirty="0" smtClean="0">
                  <a:effectLst/>
                  <a:latin typeface="나눔고딕" panose="020D0604000000000000" pitchFamily="50" charset="-127"/>
                  <a:ea typeface="나눔고딕" panose="020D0604000000000000" pitchFamily="50" charset="-127"/>
                </a:rPr>
                <a:t>considered</a:t>
              </a:r>
            </a:p>
            <a:p>
              <a:pPr algn="l">
                <a:lnSpc>
                  <a:spcPct val="150000"/>
                </a:lnSpc>
              </a:pPr>
              <a:r>
                <a:rPr lang="en-US" altLang="ko-KR" sz="1400" dirty="0">
                  <a:effectLst/>
                  <a:latin typeface="나눔고딕" panose="020D0604000000000000" pitchFamily="50" charset="-127"/>
                  <a:ea typeface="나눔고딕" panose="020D0604000000000000" pitchFamily="50" charset="-127"/>
                </a:rPr>
                <a:t> </a:t>
              </a:r>
              <a:r>
                <a:rPr lang="en-US" altLang="ko-KR" sz="1400" dirty="0" smtClean="0">
                  <a:effectLst/>
                  <a:latin typeface="나눔고딕" panose="020D0604000000000000" pitchFamily="50" charset="-127"/>
                  <a:ea typeface="나눔고딕" panose="020D0604000000000000" pitchFamily="50" charset="-127"/>
                </a:rPr>
                <a:t>    -Minimize </a:t>
              </a:r>
              <a:r>
                <a:rPr lang="en-US" altLang="ko-KR" sz="1400" dirty="0">
                  <a:effectLst/>
                  <a:latin typeface="나눔고딕" panose="020D0604000000000000" pitchFamily="50" charset="-127"/>
                  <a:ea typeface="나눔고딕" panose="020D0604000000000000" pitchFamily="50" charset="-127"/>
                </a:rPr>
                <a:t>WIRING HARNESS &amp; CONNECTOR </a:t>
              </a:r>
              <a:r>
                <a:rPr lang="en-US" altLang="ko-KR" sz="1400" dirty="0" smtClean="0">
                  <a:effectLst/>
                  <a:latin typeface="나눔고딕" panose="020D0604000000000000" pitchFamily="50" charset="-127"/>
                  <a:ea typeface="나눔고딕" panose="020D0604000000000000" pitchFamily="50" charset="-127"/>
                </a:rPr>
                <a:t>showing</a:t>
              </a:r>
            </a:p>
            <a:p>
              <a:pPr algn="l">
                <a:lnSpc>
                  <a:spcPct val="150000"/>
                </a:lnSpc>
              </a:pPr>
              <a:r>
                <a:rPr lang="en-US" altLang="ko-KR" sz="1400" dirty="0">
                  <a:effectLst/>
                  <a:latin typeface="나눔고딕" panose="020D0604000000000000" pitchFamily="50" charset="-127"/>
                  <a:ea typeface="나눔고딕" panose="020D0604000000000000" pitchFamily="50" charset="-127"/>
                </a:rPr>
                <a:t> </a:t>
              </a:r>
              <a:r>
                <a:rPr lang="en-US" altLang="ko-KR" sz="1400" dirty="0" smtClean="0">
                  <a:effectLst/>
                  <a:latin typeface="나눔고딕" panose="020D0604000000000000" pitchFamily="50" charset="-127"/>
                  <a:ea typeface="나눔고딕" panose="020D0604000000000000" pitchFamily="50" charset="-127"/>
                </a:rPr>
                <a:t>    -Not </a:t>
              </a:r>
              <a:r>
                <a:rPr lang="en-US" altLang="ko-KR" sz="1400" dirty="0">
                  <a:effectLst/>
                  <a:latin typeface="나눔고딕" panose="020D0604000000000000" pitchFamily="50" charset="-127"/>
                  <a:ea typeface="나눔고딕" panose="020D0604000000000000" pitchFamily="50" charset="-127"/>
                </a:rPr>
                <a:t>to interfere during MIRROR moving for adjusting</a:t>
              </a:r>
              <a:r>
                <a:rPr lang="en-US" altLang="ko-KR" sz="1400" dirty="0" smtClean="0">
                  <a:effectLst/>
                  <a:latin typeface="나눔고딕" panose="020D0604000000000000" pitchFamily="50" charset="-127"/>
                  <a:ea typeface="나눔고딕" panose="020D0604000000000000" pitchFamily="50" charset="-127"/>
                </a:rPr>
                <a:t>.</a:t>
              </a:r>
            </a:p>
            <a:p>
              <a:pPr algn="l">
                <a:lnSpc>
                  <a:spcPct val="150000"/>
                </a:lnSpc>
              </a:pPr>
              <a:r>
                <a:rPr lang="en-US" altLang="ko-KR" sz="1400" dirty="0" smtClean="0">
                  <a:effectLst/>
                  <a:latin typeface="나눔고딕" panose="020D0604000000000000" pitchFamily="50" charset="-127"/>
                  <a:ea typeface="나눔고딕" panose="020D0604000000000000" pitchFamily="50" charset="-127"/>
                </a:rPr>
                <a:t>     </a:t>
              </a:r>
              <a:r>
                <a:rPr lang="en-US" altLang="ko-KR" sz="1400" b="1" dirty="0" smtClean="0">
                  <a:effectLst/>
                  <a:latin typeface="나눔고딕" panose="020D0604000000000000" pitchFamily="50" charset="-127"/>
                  <a:ea typeface="나눔고딕" panose="020D0604000000000000" pitchFamily="50" charset="-127"/>
                </a:rPr>
                <a:t>-Consider </a:t>
              </a:r>
              <a:r>
                <a:rPr lang="en-US" altLang="ko-KR" sz="1400" b="1" dirty="0">
                  <a:effectLst/>
                  <a:latin typeface="나눔고딕" panose="020D0604000000000000" pitchFamily="50" charset="-127"/>
                  <a:ea typeface="나눔고딕" panose="020D0604000000000000" pitchFamily="50" charset="-127"/>
                </a:rPr>
                <a:t>cost savings </a:t>
              </a:r>
            </a:p>
            <a:p>
              <a:pPr algn="l">
                <a:lnSpc>
                  <a:spcPct val="150000"/>
                </a:lnSpc>
              </a:pPr>
              <a:endParaRPr lang="en-US" altLang="ko-KR" sz="1400" dirty="0">
                <a:effectLst/>
                <a:latin typeface="나눔고딕" panose="020D0604000000000000" pitchFamily="50" charset="-127"/>
                <a:ea typeface="나눔고딕" panose="020D0604000000000000" pitchFamily="50" charset="-127"/>
              </a:endParaRPr>
            </a:p>
            <a:p>
              <a:pPr algn="l">
                <a:lnSpc>
                  <a:spcPct val="150000"/>
                </a:lnSpc>
              </a:pPr>
              <a:r>
                <a:rPr lang="en-US" altLang="ko-KR" sz="1400" b="1" dirty="0">
                  <a:effectLst/>
                  <a:latin typeface="나눔고딕" panose="020D0604000000000000" pitchFamily="50" charset="-127"/>
                  <a:ea typeface="나눔고딕" panose="020D0604000000000000" pitchFamily="50" charset="-127"/>
                </a:rPr>
                <a:t>3. </a:t>
              </a:r>
              <a:r>
                <a:rPr lang="en-US" altLang="ko-KR" sz="1400" b="1" dirty="0" smtClean="0">
                  <a:effectLst/>
                  <a:latin typeface="나눔고딕" panose="020D0604000000000000" pitchFamily="50" charset="-127"/>
                  <a:ea typeface="나눔고딕" panose="020D0604000000000000" pitchFamily="50" charset="-127"/>
                </a:rPr>
                <a:t>Function</a:t>
              </a:r>
            </a:p>
            <a:p>
              <a:pPr algn="l">
                <a:lnSpc>
                  <a:spcPct val="150000"/>
                </a:lnSpc>
              </a:pPr>
              <a:r>
                <a:rPr lang="en-US" altLang="ko-KR" sz="1400" dirty="0" smtClean="0">
                  <a:effectLst/>
                  <a:latin typeface="나눔고딕" panose="020D0604000000000000" pitchFamily="50" charset="-127"/>
                  <a:ea typeface="나눔고딕" panose="020D0604000000000000" pitchFamily="50" charset="-127"/>
                </a:rPr>
                <a:t>    -NO </a:t>
              </a:r>
              <a:r>
                <a:rPr lang="en-US" altLang="ko-KR" sz="1400" dirty="0">
                  <a:effectLst/>
                  <a:latin typeface="나눔고딕" panose="020D0604000000000000" pitchFamily="50" charset="-127"/>
                  <a:ea typeface="나눔고딕" panose="020D0604000000000000" pitchFamily="50" charset="-127"/>
                </a:rPr>
                <a:t>malfunction by </a:t>
              </a:r>
              <a:r>
                <a:rPr lang="en-US" altLang="ko-KR" sz="1400" dirty="0" smtClean="0">
                  <a:effectLst/>
                  <a:latin typeface="나눔고딕" panose="020D0604000000000000" pitchFamily="50" charset="-127"/>
                  <a:ea typeface="나눔고딕" panose="020D0604000000000000" pitchFamily="50" charset="-127"/>
                </a:rPr>
                <a:t>vibration</a:t>
              </a:r>
            </a:p>
            <a:p>
              <a:pPr algn="l">
                <a:lnSpc>
                  <a:spcPct val="150000"/>
                </a:lnSpc>
              </a:pPr>
              <a:r>
                <a:rPr lang="en-US" altLang="ko-KR" sz="1400" dirty="0" smtClean="0">
                  <a:effectLst/>
                  <a:latin typeface="나눔고딕" panose="020D0604000000000000" pitchFamily="50" charset="-127"/>
                  <a:ea typeface="나눔고딕" panose="020D0604000000000000" pitchFamily="50" charset="-127"/>
                </a:rPr>
                <a:t>    -Matte </a:t>
              </a:r>
              <a:r>
                <a:rPr lang="en-US" altLang="ko-KR" sz="1400" dirty="0">
                  <a:effectLst/>
                  <a:latin typeface="나눔고딕" panose="020D0604000000000000" pitchFamily="50" charset="-127"/>
                  <a:ea typeface="나눔고딕" panose="020D0604000000000000" pitchFamily="50" charset="-127"/>
                </a:rPr>
                <a:t>Black Color Case/ silicon Gel applied</a:t>
              </a:r>
              <a:r>
                <a:rPr lang="en-US" altLang="ko-KR" sz="1400" dirty="0" smtClean="0">
                  <a:effectLst/>
                  <a:latin typeface="나눔고딕" panose="020D0604000000000000" pitchFamily="50" charset="-127"/>
                  <a:ea typeface="나눔고딕" panose="020D0604000000000000" pitchFamily="50" charset="-127"/>
                </a:rPr>
                <a:t>.</a:t>
              </a:r>
              <a:endParaRPr lang="en-US" altLang="ko-KR" sz="1400" dirty="0">
                <a:effectLst/>
                <a:latin typeface="나눔고딕" panose="020D0604000000000000" pitchFamily="50" charset="-127"/>
                <a:ea typeface="나눔고딕" panose="020D0604000000000000" pitchFamily="50" charset="-127"/>
              </a:endParaRPr>
            </a:p>
          </p:txBody>
        </p:sp>
      </p:gr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027" name="_x127774904" descr="EMB0000287453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509120"/>
            <a:ext cx="1860550" cy="11636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26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p:nvPr>
        </p:nvSpPr>
        <p:spPr/>
        <p:txBody>
          <a:bodyPr/>
          <a:lstStyle/>
          <a:p>
            <a:r>
              <a:rPr lang="en-US" altLang="ko-KR" sz="3200" dirty="0" smtClean="0">
                <a:solidFill>
                  <a:srgbClr val="000000"/>
                </a:solidFill>
                <a:latin typeface="Times New Roman" pitchFamily="18" charset="0"/>
                <a:ea typeface="굴림" pitchFamily="50" charset="-127"/>
                <a:cs typeface="Times New Roman" pitchFamily="18" charset="0"/>
                <a:sym typeface="굴림" pitchFamily="50" charset="-127"/>
              </a:rPr>
              <a:t>4-3</a:t>
            </a:r>
            <a:r>
              <a:rPr lang="ko-KR" altLang="ko-KR" sz="3200" dirty="0" smtClean="0">
                <a:solidFill>
                  <a:srgbClr val="000000"/>
                </a:solidFill>
                <a:latin typeface="Times New Roman" pitchFamily="18" charset="0"/>
                <a:ea typeface="굴림" pitchFamily="50" charset="-127"/>
                <a:cs typeface="Times New Roman" pitchFamily="18" charset="0"/>
                <a:sym typeface="굴림" pitchFamily="50" charset="-127"/>
              </a:rPr>
              <a:t>. Core Technology</a:t>
            </a:r>
          </a:p>
        </p:txBody>
      </p:sp>
      <p:sp>
        <p:nvSpPr>
          <p:cNvPr id="10243" name="슬라이드 번호 개체 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00000"/>
              </a:lnSpc>
              <a:spcBef>
                <a:spcPct val="0"/>
              </a:spcBef>
              <a:buFontTx/>
              <a:buNone/>
            </a:pPr>
            <a:fld id="{1A87345E-408D-4F56-82B2-12E05F936C30}" type="slidenum">
              <a:rPr lang="ko-KR" altLang="ko-KR" sz="1200" smtClean="0">
                <a:solidFill>
                  <a:srgbClr val="898989"/>
                </a:solidFill>
                <a:latin typeface="Times New Roman" pitchFamily="18" charset="0"/>
                <a:ea typeface="굴림" pitchFamily="50" charset="-127"/>
                <a:cs typeface="Times New Roman" pitchFamily="18" charset="0"/>
                <a:sym typeface="굴림" pitchFamily="50" charset="-127"/>
              </a:rPr>
              <a:pPr>
                <a:lnSpc>
                  <a:spcPct val="100000"/>
                </a:lnSpc>
                <a:spcBef>
                  <a:spcPct val="0"/>
                </a:spcBef>
                <a:buFontTx/>
                <a:buNone/>
              </a:pPr>
              <a:t>13</a:t>
            </a:fld>
            <a:endParaRPr lang="ko-KR" altLang="ko-KR" sz="1200" smtClean="0">
              <a:solidFill>
                <a:srgbClr val="898989"/>
              </a:solidFill>
              <a:latin typeface="Times New Roman" pitchFamily="18" charset="0"/>
              <a:ea typeface="굴림" pitchFamily="50" charset="-127"/>
              <a:cs typeface="Times New Roman" pitchFamily="18" charset="0"/>
              <a:sym typeface="굴림" pitchFamily="50" charset="-127"/>
            </a:endParaRPr>
          </a:p>
        </p:txBody>
      </p:sp>
      <p:grpSp>
        <p:nvGrpSpPr>
          <p:cNvPr id="10244" name="그룹 4"/>
          <p:cNvGrpSpPr>
            <a:grpSpLocks/>
          </p:cNvGrpSpPr>
          <p:nvPr/>
        </p:nvGrpSpPr>
        <p:grpSpPr bwMode="auto">
          <a:xfrm>
            <a:off x="309563" y="1125538"/>
            <a:ext cx="8510587" cy="3146425"/>
            <a:chOff x="309367" y="1053049"/>
            <a:chExt cx="8510859" cy="3147297"/>
          </a:xfrm>
        </p:grpSpPr>
        <p:grpSp>
          <p:nvGrpSpPr>
            <p:cNvPr id="10257" name="그룹 5"/>
            <p:cNvGrpSpPr>
              <a:grpSpLocks/>
            </p:cNvGrpSpPr>
            <p:nvPr/>
          </p:nvGrpSpPr>
          <p:grpSpPr bwMode="auto">
            <a:xfrm>
              <a:off x="309367" y="1053049"/>
              <a:ext cx="8439420" cy="3097142"/>
              <a:chOff x="309367" y="1053049"/>
              <a:chExt cx="8439420" cy="3097142"/>
            </a:xfrm>
          </p:grpSpPr>
          <p:sp>
            <p:nvSpPr>
              <p:cNvPr id="8" name="모서리가 둥근 직사각형 7"/>
              <p:cNvSpPr/>
              <p:nvPr/>
            </p:nvSpPr>
            <p:spPr>
              <a:xfrm>
                <a:off x="323654" y="1195964"/>
                <a:ext cx="8425133" cy="2953568"/>
              </a:xfrm>
              <a:prstGeom prst="roundRect">
                <a:avLst>
                  <a:gd name="adj" fmla="val 5527"/>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effectLst>
                    <a:outerShdw blurRad="38100" dist="38100" dir="2700000" algn="tl">
                      <a:srgbClr val="000000">
                        <a:alpha val="43137"/>
                      </a:srgbClr>
                    </a:outerShdw>
                  </a:effectLst>
                  <a:latin typeface="Times New Roman" pitchFamily="18" charset="0"/>
                  <a:ea typeface="굴림" pitchFamily="50" charset="-127"/>
                  <a:cs typeface="Times New Roman" pitchFamily="18" charset="0"/>
                </a:endParaRPr>
              </a:p>
            </p:txBody>
          </p:sp>
          <p:sp>
            <p:nvSpPr>
              <p:cNvPr id="9" name="Freeform 21"/>
              <p:cNvSpPr>
                <a:spLocks/>
              </p:cNvSpPr>
              <p:nvPr/>
            </p:nvSpPr>
            <p:spPr bwMode="auto">
              <a:xfrm>
                <a:off x="323654" y="1053049"/>
                <a:ext cx="3384658" cy="357286"/>
              </a:xfrm>
              <a:custGeom>
                <a:avLst/>
                <a:gdLst/>
                <a:ahLst/>
                <a:cxnLst>
                  <a:cxn ang="0">
                    <a:pos x="0" y="85"/>
                  </a:cxn>
                  <a:cxn ang="0">
                    <a:pos x="93" y="0"/>
                  </a:cxn>
                  <a:cxn ang="0">
                    <a:pos x="1548" y="0"/>
                  </a:cxn>
                  <a:cxn ang="0">
                    <a:pos x="1359" y="187"/>
                  </a:cxn>
                  <a:cxn ang="0">
                    <a:pos x="1241" y="228"/>
                  </a:cxn>
                  <a:cxn ang="0">
                    <a:pos x="0" y="228"/>
                  </a:cxn>
                  <a:cxn ang="0">
                    <a:pos x="0" y="85"/>
                  </a:cxn>
                </a:cxnLst>
                <a:rect l="0" t="0" r="r" b="b"/>
                <a:pathLst>
                  <a:path w="1548" h="229">
                    <a:moveTo>
                      <a:pt x="0" y="85"/>
                    </a:moveTo>
                    <a:cubicBezTo>
                      <a:pt x="0" y="85"/>
                      <a:pt x="18" y="10"/>
                      <a:pt x="93" y="0"/>
                    </a:cubicBezTo>
                    <a:cubicBezTo>
                      <a:pt x="820" y="0"/>
                      <a:pt x="1548" y="0"/>
                      <a:pt x="1548" y="0"/>
                    </a:cubicBezTo>
                    <a:cubicBezTo>
                      <a:pt x="1548" y="0"/>
                      <a:pt x="1453" y="93"/>
                      <a:pt x="1359" y="187"/>
                    </a:cubicBezTo>
                    <a:cubicBezTo>
                      <a:pt x="1313" y="229"/>
                      <a:pt x="1241" y="228"/>
                      <a:pt x="1241" y="228"/>
                    </a:cubicBezTo>
                    <a:lnTo>
                      <a:pt x="0" y="228"/>
                    </a:lnTo>
                    <a:lnTo>
                      <a:pt x="0" y="85"/>
                    </a:lnTo>
                    <a:close/>
                  </a:path>
                </a:pathLst>
              </a:custGeom>
              <a:solidFill>
                <a:schemeClr val="accent6">
                  <a:lumMod val="40000"/>
                  <a:lumOff val="60000"/>
                </a:schemeClr>
              </a:solidFill>
              <a:ln>
                <a:solidFill>
                  <a:schemeClr val="accent6">
                    <a:lumMod val="50000"/>
                  </a:schemeClr>
                </a:solidFill>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endParaRPr lang="ko-KR" altLang="en-US" sz="1200" b="1" i="1" dirty="0">
                  <a:solidFill>
                    <a:srgbClr val="000000"/>
                  </a:solidFill>
                  <a:latin typeface="Times New Roman" pitchFamily="18" charset="0"/>
                  <a:ea typeface="굴림" pitchFamily="50" charset="-127"/>
                  <a:cs typeface="Times New Roman" pitchFamily="18" charset="0"/>
                </a:endParaRPr>
              </a:p>
            </p:txBody>
          </p:sp>
          <p:sp>
            <p:nvSpPr>
              <p:cNvPr id="10" name="Text Box 12"/>
              <p:cNvSpPr txBox="1">
                <a:spLocks noChangeArrowheads="1"/>
              </p:cNvSpPr>
              <p:nvPr/>
            </p:nvSpPr>
            <p:spPr bwMode="auto">
              <a:xfrm>
                <a:off x="309367" y="1062577"/>
                <a:ext cx="2903630" cy="308060"/>
              </a:xfrm>
              <a:prstGeom prst="rect">
                <a:avLst/>
              </a:prstGeom>
              <a:noFill/>
              <a:ln>
                <a:noFill/>
                <a:headEnd/>
                <a:tailEnd/>
              </a:ln>
            </p:spPr>
            <p:style>
              <a:lnRef idx="3">
                <a:schemeClr val="lt1"/>
              </a:lnRef>
              <a:fillRef idx="1">
                <a:schemeClr val="accent2"/>
              </a:fillRef>
              <a:effectRef idx="1">
                <a:schemeClr val="accent2"/>
              </a:effectRef>
              <a:fontRef idx="minor">
                <a:schemeClr val="lt1"/>
              </a:fontRef>
            </p:style>
            <p:txBody>
              <a:bodyPr>
                <a:spAutoFit/>
              </a:bodyPr>
              <a:lstStyle/>
              <a:p>
                <a:pPr eaLnBrk="0" hangingPunct="0">
                  <a:buSzPct val="100000"/>
                  <a:defRPr/>
                </a:pPr>
                <a:r>
                  <a:rPr lang="en-US" altLang="ko-KR" sz="1400" b="1" dirty="0">
                    <a:solidFill>
                      <a:srgbClr val="000000"/>
                    </a:solidFill>
                    <a:latin typeface="Times New Roman" pitchFamily="18" charset="0"/>
                    <a:ea typeface="휴먼명조"/>
                    <a:cs typeface="Times New Roman" pitchFamily="18" charset="0"/>
                    <a:sym typeface="굴림" pitchFamily="50" charset="-127"/>
                  </a:rPr>
                  <a:t>              </a:t>
                </a:r>
                <a:r>
                  <a:rPr lang="ko-KR" altLang="ko-KR" sz="1400" b="1" dirty="0">
                    <a:solidFill>
                      <a:srgbClr val="000000"/>
                    </a:solidFill>
                    <a:latin typeface="Times New Roman" pitchFamily="18" charset="0"/>
                    <a:ea typeface="휴먼명조"/>
                    <a:cs typeface="Times New Roman" pitchFamily="18" charset="0"/>
                    <a:sym typeface="굴림" pitchFamily="50" charset="-127"/>
                  </a:rPr>
                  <a:t>Core Technology</a:t>
                </a:r>
              </a:p>
            </p:txBody>
          </p:sp>
        </p:grpSp>
        <p:sp>
          <p:nvSpPr>
            <p:cNvPr id="10258" name="TextBox 6"/>
            <p:cNvSpPr txBox="1">
              <a:spLocks noChangeArrowheads="1"/>
            </p:cNvSpPr>
            <p:nvPr/>
          </p:nvSpPr>
          <p:spPr bwMode="auto">
            <a:xfrm>
              <a:off x="323655" y="1313527"/>
              <a:ext cx="8496571" cy="288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800100" indent="-34290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50000"/>
                </a:lnSpc>
                <a:spcBef>
                  <a:spcPct val="0"/>
                </a:spcBef>
                <a:buFontTx/>
                <a:buNone/>
              </a:pPr>
              <a:r>
                <a:rPr lang="en-US" altLang="ko-KR" sz="1100">
                  <a:solidFill>
                    <a:srgbClr val="000000"/>
                  </a:solidFill>
                  <a:latin typeface="휴먼명조" pitchFamily="2" charset="-127"/>
                  <a:ea typeface="휴먼명조" pitchFamily="2" charset="-127"/>
                  <a:cs typeface="Times New Roman" pitchFamily="18" charset="0"/>
                  <a:sym typeface="굴림" pitchFamily="50" charset="-127"/>
                </a:rPr>
                <a:t>1.</a:t>
              </a:r>
              <a:r>
                <a:rPr lang="ko-KR" altLang="ko-KR" sz="1100">
                  <a:solidFill>
                    <a:srgbClr val="000000"/>
                  </a:solidFill>
                  <a:latin typeface="휴먼명조" pitchFamily="2" charset="-127"/>
                  <a:ea typeface="휴먼명조" pitchFamily="2" charset="-127"/>
                  <a:cs typeface="Times New Roman" pitchFamily="18" charset="0"/>
                  <a:sym typeface="굴림" pitchFamily="50" charset="-127"/>
                </a:rPr>
                <a:t>Arranged the light emitting element and light receiving element in a line at an angle to reduce ambient light influence</a:t>
              </a:r>
              <a:endParaRPr lang="en-US" altLang="ko-KR" sz="1100">
                <a:solidFill>
                  <a:srgbClr val="000000"/>
                </a:solidFill>
                <a:latin typeface="휴먼명조" pitchFamily="2" charset="-127"/>
                <a:ea typeface="휴먼명조" pitchFamily="2" charset="-127"/>
                <a:cs typeface="Times New Roman" pitchFamily="18" charset="0"/>
                <a:sym typeface="굴림" pitchFamily="50" charset="-127"/>
              </a:endParaRPr>
            </a:p>
            <a:p>
              <a:pPr>
                <a:lnSpc>
                  <a:spcPct val="150000"/>
                </a:lnSpc>
                <a:spcBef>
                  <a:spcPct val="0"/>
                </a:spcBef>
                <a:buFontTx/>
                <a:buNone/>
              </a:pPr>
              <a:r>
                <a:rPr lang="en-US" altLang="ko-KR" sz="1100">
                  <a:solidFill>
                    <a:srgbClr val="000000"/>
                  </a:solidFill>
                  <a:latin typeface="휴먼명조" pitchFamily="2" charset="-127"/>
                  <a:ea typeface="휴먼명조" pitchFamily="2" charset="-127"/>
                  <a:cs typeface="Times New Roman" pitchFamily="18" charset="0"/>
                  <a:sym typeface="굴림" pitchFamily="50" charset="-127"/>
                </a:rPr>
                <a:t>  -</a:t>
              </a:r>
              <a:r>
                <a:rPr lang="ko-KR" altLang="ko-KR" sz="1100">
                  <a:solidFill>
                    <a:srgbClr val="000000"/>
                  </a:solidFill>
                  <a:latin typeface="휴먼명조" pitchFamily="2" charset="-127"/>
                  <a:ea typeface="휴먼명조" pitchFamily="2" charset="-127"/>
                  <a:cs typeface="Times New Roman" pitchFamily="18" charset="0"/>
                  <a:sym typeface="굴림" pitchFamily="50" charset="-127"/>
                </a:rPr>
                <a:t>When the raindrop falls on the windshield, it receives the intensity of radiation reflected from the raindrop in the direction </a:t>
              </a:r>
              <a:endParaRPr lang="en-US" altLang="ko-KR" sz="1100">
                <a:solidFill>
                  <a:srgbClr val="000000"/>
                </a:solidFill>
                <a:latin typeface="휴먼명조" pitchFamily="2" charset="-127"/>
                <a:ea typeface="휴먼명조" pitchFamily="2" charset="-127"/>
                <a:cs typeface="Times New Roman" pitchFamily="18" charset="0"/>
                <a:sym typeface="굴림" pitchFamily="50" charset="-127"/>
              </a:endParaRPr>
            </a:p>
            <a:p>
              <a:pPr>
                <a:lnSpc>
                  <a:spcPct val="150000"/>
                </a:lnSpc>
                <a:spcBef>
                  <a:spcPct val="0"/>
                </a:spcBef>
                <a:buFontTx/>
                <a:buNone/>
              </a:pPr>
              <a:r>
                <a:rPr lang="en-US" altLang="ko-KR" sz="1100">
                  <a:solidFill>
                    <a:srgbClr val="000000"/>
                  </a:solidFill>
                  <a:latin typeface="휴먼명조" pitchFamily="2" charset="-127"/>
                  <a:ea typeface="휴먼명조" pitchFamily="2" charset="-127"/>
                  <a:cs typeface="Times New Roman" pitchFamily="18" charset="0"/>
                  <a:sym typeface="굴림" pitchFamily="50" charset="-127"/>
                </a:rPr>
                <a:t>    </a:t>
              </a:r>
              <a:r>
                <a:rPr lang="ko-KR" altLang="ko-KR" sz="1100">
                  <a:solidFill>
                    <a:srgbClr val="000000"/>
                  </a:solidFill>
                  <a:latin typeface="휴먼명조" pitchFamily="2" charset="-127"/>
                  <a:ea typeface="휴먼명조" pitchFamily="2" charset="-127"/>
                  <a:cs typeface="Times New Roman" pitchFamily="18" charset="0"/>
                  <a:sym typeface="굴림" pitchFamily="50" charset="-127"/>
                </a:rPr>
                <a:t>of the light source and detects the volume of raindrops</a:t>
              </a:r>
              <a:endParaRPr lang="en-US" altLang="ko-KR" sz="1100">
                <a:solidFill>
                  <a:srgbClr val="000000"/>
                </a:solidFill>
                <a:latin typeface="휴먼명조" pitchFamily="2" charset="-127"/>
                <a:ea typeface="휴먼명조" pitchFamily="2" charset="-127"/>
                <a:cs typeface="Times New Roman" pitchFamily="18" charset="0"/>
                <a:sym typeface="굴림" pitchFamily="50" charset="-127"/>
              </a:endParaRPr>
            </a:p>
            <a:p>
              <a:pPr>
                <a:lnSpc>
                  <a:spcPct val="150000"/>
                </a:lnSpc>
                <a:spcBef>
                  <a:spcPct val="0"/>
                </a:spcBef>
                <a:buFontTx/>
                <a:buNone/>
              </a:pPr>
              <a:r>
                <a:rPr lang="en-US" altLang="ko-KR" sz="1100">
                  <a:solidFill>
                    <a:srgbClr val="000000"/>
                  </a:solidFill>
                  <a:latin typeface="휴먼명조" pitchFamily="2" charset="-127"/>
                  <a:ea typeface="휴먼명조" pitchFamily="2" charset="-127"/>
                  <a:cs typeface="Times New Roman" pitchFamily="18" charset="0"/>
                  <a:sym typeface="굴림" pitchFamily="50" charset="-127"/>
                </a:rPr>
                <a:t>   -</a:t>
              </a:r>
              <a:r>
                <a:rPr lang="ko-KR" altLang="ko-KR" sz="1100">
                  <a:solidFill>
                    <a:srgbClr val="000000"/>
                  </a:solidFill>
                  <a:latin typeface="휴먼명조" pitchFamily="2" charset="-127"/>
                  <a:ea typeface="휴먼명조" pitchFamily="2" charset="-127"/>
                  <a:cs typeface="Times New Roman" pitchFamily="18" charset="0"/>
                  <a:sym typeface="굴림" pitchFamily="50" charset="-127"/>
                </a:rPr>
                <a:t>In addition to the gloss reflected on the raindrop, the gloss reflected on the windshield prevents the light from being </a:t>
              </a:r>
              <a:endParaRPr lang="en-US" altLang="ko-KR" sz="1100">
                <a:solidFill>
                  <a:srgbClr val="000000"/>
                </a:solidFill>
                <a:latin typeface="휴먼명조" pitchFamily="2" charset="-127"/>
                <a:ea typeface="휴먼명조" pitchFamily="2" charset="-127"/>
                <a:cs typeface="Times New Roman" pitchFamily="18" charset="0"/>
                <a:sym typeface="굴림" pitchFamily="50" charset="-127"/>
              </a:endParaRPr>
            </a:p>
            <a:p>
              <a:pPr>
                <a:lnSpc>
                  <a:spcPct val="150000"/>
                </a:lnSpc>
                <a:spcBef>
                  <a:spcPct val="0"/>
                </a:spcBef>
                <a:buFontTx/>
                <a:buNone/>
              </a:pPr>
              <a:r>
                <a:rPr lang="en-US" altLang="ko-KR" sz="1100">
                  <a:solidFill>
                    <a:srgbClr val="000000"/>
                  </a:solidFill>
                  <a:latin typeface="휴먼명조" pitchFamily="2" charset="-127"/>
                  <a:ea typeface="휴먼명조" pitchFamily="2" charset="-127"/>
                  <a:cs typeface="Times New Roman" pitchFamily="18" charset="0"/>
                  <a:sym typeface="굴림" pitchFamily="50" charset="-127"/>
                </a:rPr>
                <a:t>    </a:t>
              </a:r>
              <a:r>
                <a:rPr lang="ko-KR" altLang="ko-KR" sz="1100">
                  <a:solidFill>
                    <a:srgbClr val="000000"/>
                  </a:solidFill>
                  <a:latin typeface="휴먼명조" pitchFamily="2" charset="-127"/>
                  <a:ea typeface="휴먼명조" pitchFamily="2" charset="-127"/>
                  <a:cs typeface="Times New Roman" pitchFamily="18" charset="0"/>
                  <a:sym typeface="굴림" pitchFamily="50" charset="-127"/>
                </a:rPr>
                <a:t>received structurally.</a:t>
              </a:r>
            </a:p>
            <a:p>
              <a:pPr>
                <a:lnSpc>
                  <a:spcPct val="150000"/>
                </a:lnSpc>
                <a:spcBef>
                  <a:spcPct val="0"/>
                </a:spcBef>
                <a:buFontTx/>
                <a:buNone/>
              </a:pPr>
              <a:r>
                <a:rPr lang="en-US" altLang="ko-KR" sz="1100">
                  <a:solidFill>
                    <a:srgbClr val="000000"/>
                  </a:solidFill>
                  <a:latin typeface="휴먼명조" pitchFamily="2" charset="-127"/>
                  <a:ea typeface="휴먼명조" pitchFamily="2" charset="-127"/>
                  <a:cs typeface="Times New Roman" pitchFamily="18" charset="0"/>
                  <a:sym typeface="굴림" pitchFamily="50" charset="-127"/>
                </a:rPr>
                <a:t>2.</a:t>
              </a:r>
              <a:r>
                <a:rPr lang="ko-KR" altLang="ko-KR" sz="1100">
                  <a:solidFill>
                    <a:srgbClr val="000000"/>
                  </a:solidFill>
                  <a:latin typeface="휴먼명조" pitchFamily="2" charset="-127"/>
                  <a:ea typeface="휴먼명조" pitchFamily="2" charset="-127"/>
                  <a:cs typeface="Times New Roman" pitchFamily="18" charset="0"/>
                  <a:sym typeface="굴림" pitchFamily="50" charset="-127"/>
                </a:rPr>
                <a:t>It outputs hundreds of milliseconds of instantaneous current at the modulated (pulse-modulating) frequency of the light </a:t>
              </a:r>
              <a:endParaRPr lang="en-US" altLang="ko-KR" sz="1100">
                <a:solidFill>
                  <a:srgbClr val="000000"/>
                </a:solidFill>
                <a:latin typeface="휴먼명조" pitchFamily="2" charset="-127"/>
                <a:ea typeface="휴먼명조" pitchFamily="2" charset="-127"/>
                <a:cs typeface="Times New Roman" pitchFamily="18" charset="0"/>
                <a:sym typeface="굴림" pitchFamily="50" charset="-127"/>
              </a:endParaRPr>
            </a:p>
            <a:p>
              <a:pPr>
                <a:lnSpc>
                  <a:spcPct val="150000"/>
                </a:lnSpc>
                <a:spcBef>
                  <a:spcPct val="0"/>
                </a:spcBef>
                <a:buFontTx/>
                <a:buNone/>
              </a:pPr>
              <a:r>
                <a:rPr lang="en-US" altLang="ko-KR" sz="1100">
                  <a:solidFill>
                    <a:srgbClr val="000000"/>
                  </a:solidFill>
                  <a:latin typeface="휴먼명조" pitchFamily="2" charset="-127"/>
                  <a:ea typeface="휴먼명조" pitchFamily="2" charset="-127"/>
                  <a:cs typeface="Times New Roman" pitchFamily="18" charset="0"/>
                  <a:sym typeface="굴림" pitchFamily="50" charset="-127"/>
                </a:rPr>
                <a:t>  </a:t>
              </a:r>
              <a:r>
                <a:rPr lang="ko-KR" altLang="ko-KR" sz="1100">
                  <a:solidFill>
                    <a:srgbClr val="000000"/>
                  </a:solidFill>
                  <a:latin typeface="휴먼명조" pitchFamily="2" charset="-127"/>
                  <a:ea typeface="휴먼명조" pitchFamily="2" charset="-127"/>
                  <a:cs typeface="Times New Roman" pitchFamily="18" charset="0"/>
                  <a:sym typeface="굴림" pitchFamily="50" charset="-127"/>
                </a:rPr>
                <a:t>emitting element</a:t>
              </a:r>
              <a:endParaRPr lang="en-US" altLang="ko-KR" sz="1100">
                <a:solidFill>
                  <a:srgbClr val="000000"/>
                </a:solidFill>
                <a:latin typeface="휴먼명조" pitchFamily="2" charset="-127"/>
                <a:ea typeface="휴먼명조" pitchFamily="2" charset="-127"/>
                <a:cs typeface="Times New Roman" pitchFamily="18" charset="0"/>
                <a:sym typeface="굴림" pitchFamily="50" charset="-127"/>
              </a:endParaRPr>
            </a:p>
            <a:p>
              <a:pPr>
                <a:lnSpc>
                  <a:spcPct val="150000"/>
                </a:lnSpc>
                <a:spcBef>
                  <a:spcPct val="0"/>
                </a:spcBef>
                <a:buFontTx/>
                <a:buNone/>
              </a:pPr>
              <a:r>
                <a:rPr lang="en-US" altLang="ko-KR" sz="1100">
                  <a:solidFill>
                    <a:srgbClr val="000000"/>
                  </a:solidFill>
                  <a:latin typeface="휴먼명조" pitchFamily="2" charset="-127"/>
                  <a:ea typeface="휴먼명조" pitchFamily="2" charset="-127"/>
                  <a:cs typeface="Times New Roman" pitchFamily="18" charset="0"/>
                  <a:sym typeface="굴림" pitchFamily="50" charset="-127"/>
                </a:rPr>
                <a:t>   -</a:t>
              </a:r>
              <a:r>
                <a:rPr lang="ko-KR" altLang="ko-KR" sz="1100">
                  <a:solidFill>
                    <a:srgbClr val="000000"/>
                  </a:solidFill>
                  <a:latin typeface="휴먼명조" pitchFamily="2" charset="-127"/>
                  <a:ea typeface="휴먼명조" pitchFamily="2" charset="-127"/>
                  <a:cs typeface="Times New Roman" pitchFamily="18" charset="0"/>
                  <a:sym typeface="굴림" pitchFamily="50" charset="-127"/>
                </a:rPr>
                <a:t>Instantaneous source of light emits light higher than ambient light (sunlight, other IR light) to prevent error by ambient l</a:t>
              </a:r>
              <a:endParaRPr lang="en-US" altLang="ko-KR" sz="1100">
                <a:solidFill>
                  <a:srgbClr val="000000"/>
                </a:solidFill>
                <a:latin typeface="휴먼명조" pitchFamily="2" charset="-127"/>
                <a:ea typeface="휴먼명조" pitchFamily="2" charset="-127"/>
                <a:cs typeface="Times New Roman" pitchFamily="18" charset="0"/>
                <a:sym typeface="굴림" pitchFamily="50" charset="-127"/>
              </a:endParaRPr>
            </a:p>
            <a:p>
              <a:pPr>
                <a:lnSpc>
                  <a:spcPct val="150000"/>
                </a:lnSpc>
                <a:spcBef>
                  <a:spcPct val="0"/>
                </a:spcBef>
                <a:buFontTx/>
                <a:buNone/>
              </a:pPr>
              <a:r>
                <a:rPr lang="en-US" altLang="ko-KR" sz="1100">
                  <a:solidFill>
                    <a:srgbClr val="000000"/>
                  </a:solidFill>
                  <a:latin typeface="휴먼명조" pitchFamily="2" charset="-127"/>
                  <a:ea typeface="휴먼명조" pitchFamily="2" charset="-127"/>
                  <a:cs typeface="Times New Roman" pitchFamily="18" charset="0"/>
                  <a:sym typeface="굴림" pitchFamily="50" charset="-127"/>
                </a:rPr>
                <a:t>     </a:t>
              </a:r>
              <a:r>
                <a:rPr lang="ko-KR" altLang="ko-KR" sz="1100">
                  <a:solidFill>
                    <a:srgbClr val="000000"/>
                  </a:solidFill>
                  <a:latin typeface="휴먼명조" pitchFamily="2" charset="-127"/>
                  <a:ea typeface="휴먼명조" pitchFamily="2" charset="-127"/>
                  <a:cs typeface="Times New Roman" pitchFamily="18" charset="0"/>
                  <a:sym typeface="굴림" pitchFamily="50" charset="-127"/>
                </a:rPr>
                <a:t>ight source.</a:t>
              </a:r>
            </a:p>
            <a:p>
              <a:pPr>
                <a:lnSpc>
                  <a:spcPct val="150000"/>
                </a:lnSpc>
                <a:spcBef>
                  <a:spcPct val="0"/>
                </a:spcBef>
                <a:buFontTx/>
                <a:buNone/>
              </a:pPr>
              <a:r>
                <a:rPr lang="en-US" altLang="ko-KR" sz="1100">
                  <a:solidFill>
                    <a:srgbClr val="000000"/>
                  </a:solidFill>
                  <a:latin typeface="휴먼명조" pitchFamily="2" charset="-127"/>
                  <a:ea typeface="휴먼명조" pitchFamily="2" charset="-127"/>
                  <a:cs typeface="Times New Roman" pitchFamily="18" charset="0"/>
                  <a:sym typeface="굴림" pitchFamily="50" charset="-127"/>
                </a:rPr>
                <a:t>3.</a:t>
              </a:r>
              <a:r>
                <a:rPr lang="ko-KR" altLang="ko-KR" sz="1100">
                  <a:solidFill>
                    <a:srgbClr val="000000"/>
                  </a:solidFill>
                  <a:latin typeface="휴먼명조" pitchFamily="2" charset="-127"/>
                  <a:ea typeface="휴먼명조" pitchFamily="2" charset="-127"/>
                  <a:cs typeface="Times New Roman" pitchFamily="18" charset="0"/>
                  <a:sym typeface="굴림" pitchFamily="50" charset="-127"/>
                </a:rPr>
                <a:t>Detects the point of raindrop by dividing into several areas by installing a multiple number of light source and a light </a:t>
              </a:r>
              <a:endParaRPr lang="en-US" altLang="ko-KR" sz="1100">
                <a:solidFill>
                  <a:srgbClr val="000000"/>
                </a:solidFill>
                <a:latin typeface="휴먼명조" pitchFamily="2" charset="-127"/>
                <a:ea typeface="휴먼명조" pitchFamily="2" charset="-127"/>
                <a:cs typeface="Times New Roman" pitchFamily="18" charset="0"/>
                <a:sym typeface="굴림" pitchFamily="50" charset="-127"/>
              </a:endParaRPr>
            </a:p>
            <a:p>
              <a:pPr>
                <a:lnSpc>
                  <a:spcPct val="150000"/>
                </a:lnSpc>
                <a:spcBef>
                  <a:spcPct val="0"/>
                </a:spcBef>
                <a:buFontTx/>
                <a:buNone/>
              </a:pPr>
              <a:r>
                <a:rPr lang="en-US" altLang="ko-KR" sz="1100">
                  <a:solidFill>
                    <a:srgbClr val="000000"/>
                  </a:solidFill>
                  <a:latin typeface="휴먼명조" pitchFamily="2" charset="-127"/>
                  <a:ea typeface="휴먼명조" pitchFamily="2" charset="-127"/>
                  <a:cs typeface="Times New Roman" pitchFamily="18" charset="0"/>
                  <a:sym typeface="굴림" pitchFamily="50" charset="-127"/>
                </a:rPr>
                <a:t>  </a:t>
              </a:r>
              <a:r>
                <a:rPr lang="ko-KR" altLang="ko-KR" sz="1100">
                  <a:solidFill>
                    <a:srgbClr val="000000"/>
                  </a:solidFill>
                  <a:latin typeface="휴먼명조" pitchFamily="2" charset="-127"/>
                  <a:ea typeface="휴먼명조" pitchFamily="2" charset="-127"/>
                  <a:cs typeface="Times New Roman" pitchFamily="18" charset="0"/>
                  <a:sym typeface="굴림" pitchFamily="50" charset="-127"/>
                </a:rPr>
                <a:t>receiving element</a:t>
              </a:r>
            </a:p>
          </p:txBody>
        </p:sp>
      </p:grpSp>
      <p:sp>
        <p:nvSpPr>
          <p:cNvPr id="10245" name="직사각형 10"/>
          <p:cNvSpPr>
            <a:spLocks noChangeArrowheads="1"/>
          </p:cNvSpPr>
          <p:nvPr/>
        </p:nvSpPr>
        <p:spPr bwMode="auto">
          <a:xfrm>
            <a:off x="138113" y="765175"/>
            <a:ext cx="4914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ctr">
              <a:lnSpc>
                <a:spcPct val="100000"/>
              </a:lnSpc>
              <a:spcBef>
                <a:spcPct val="0"/>
              </a:spcBef>
              <a:buFontTx/>
              <a:buNone/>
            </a:pPr>
            <a:r>
              <a:rPr lang="ko-KR" altLang="ko-KR" sz="1400">
                <a:solidFill>
                  <a:srgbClr val="000000"/>
                </a:solidFill>
                <a:latin typeface="Times New Roman" pitchFamily="18" charset="0"/>
                <a:ea typeface="굴림" pitchFamily="50" charset="-127"/>
                <a:cs typeface="Times New Roman" pitchFamily="18" charset="0"/>
                <a:sym typeface="굴림" pitchFamily="50" charset="-127"/>
              </a:rPr>
              <a:t>Rain sensor using frequency modulation and linear array methods</a:t>
            </a:r>
          </a:p>
        </p:txBody>
      </p:sp>
      <p:grpSp>
        <p:nvGrpSpPr>
          <p:cNvPr id="10246" name="그룹 11"/>
          <p:cNvGrpSpPr>
            <a:grpSpLocks/>
          </p:cNvGrpSpPr>
          <p:nvPr/>
        </p:nvGrpSpPr>
        <p:grpSpPr bwMode="auto">
          <a:xfrm>
            <a:off x="611188" y="4365625"/>
            <a:ext cx="5184775" cy="2282825"/>
            <a:chOff x="323528" y="1196752"/>
            <a:chExt cx="5184576" cy="2283243"/>
          </a:xfrm>
        </p:grpSpPr>
        <p:grpSp>
          <p:nvGrpSpPr>
            <p:cNvPr id="10252" name="그룹 12"/>
            <p:cNvGrpSpPr>
              <a:grpSpLocks/>
            </p:cNvGrpSpPr>
            <p:nvPr/>
          </p:nvGrpSpPr>
          <p:grpSpPr bwMode="auto">
            <a:xfrm>
              <a:off x="323528" y="1196752"/>
              <a:ext cx="5184576" cy="2283243"/>
              <a:chOff x="323528" y="1196752"/>
              <a:chExt cx="5184576" cy="2283243"/>
            </a:xfrm>
          </p:grpSpPr>
          <p:sp>
            <p:nvSpPr>
              <p:cNvPr id="15" name="모서리가 둥근 직사각형 14"/>
              <p:cNvSpPr/>
              <p:nvPr/>
            </p:nvSpPr>
            <p:spPr>
              <a:xfrm>
                <a:off x="323528" y="1196752"/>
                <a:ext cx="5184576" cy="2283243"/>
              </a:xfrm>
              <a:prstGeom prst="roundRect">
                <a:avLst>
                  <a:gd name="adj" fmla="val 6609"/>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effectLst>
                    <a:outerShdw blurRad="38100" dist="38100" dir="2700000" algn="tl">
                      <a:srgbClr val="000000">
                        <a:alpha val="43137"/>
                      </a:srgbClr>
                    </a:outerShdw>
                  </a:effectLst>
                  <a:latin typeface="Times New Roman" pitchFamily="18" charset="0"/>
                  <a:ea typeface="굴림" pitchFamily="50" charset="-127"/>
                  <a:cs typeface="Times New Roman" pitchFamily="18" charset="0"/>
                </a:endParaRPr>
              </a:p>
            </p:txBody>
          </p:sp>
          <p:sp>
            <p:nvSpPr>
              <p:cNvPr id="16" name="Freeform 21"/>
              <p:cNvSpPr>
                <a:spLocks/>
              </p:cNvSpPr>
              <p:nvPr/>
            </p:nvSpPr>
            <p:spPr bwMode="auto">
              <a:xfrm>
                <a:off x="323528" y="1196752"/>
                <a:ext cx="3312985" cy="357253"/>
              </a:xfrm>
              <a:custGeom>
                <a:avLst/>
                <a:gdLst/>
                <a:ahLst/>
                <a:cxnLst>
                  <a:cxn ang="0">
                    <a:pos x="0" y="85"/>
                  </a:cxn>
                  <a:cxn ang="0">
                    <a:pos x="93" y="0"/>
                  </a:cxn>
                  <a:cxn ang="0">
                    <a:pos x="1548" y="0"/>
                  </a:cxn>
                  <a:cxn ang="0">
                    <a:pos x="1359" y="187"/>
                  </a:cxn>
                  <a:cxn ang="0">
                    <a:pos x="1241" y="228"/>
                  </a:cxn>
                  <a:cxn ang="0">
                    <a:pos x="0" y="228"/>
                  </a:cxn>
                  <a:cxn ang="0">
                    <a:pos x="0" y="85"/>
                  </a:cxn>
                </a:cxnLst>
                <a:rect l="0" t="0" r="r" b="b"/>
                <a:pathLst>
                  <a:path w="1548" h="229">
                    <a:moveTo>
                      <a:pt x="0" y="85"/>
                    </a:moveTo>
                    <a:cubicBezTo>
                      <a:pt x="0" y="85"/>
                      <a:pt x="18" y="10"/>
                      <a:pt x="93" y="0"/>
                    </a:cubicBezTo>
                    <a:cubicBezTo>
                      <a:pt x="820" y="0"/>
                      <a:pt x="1548" y="0"/>
                      <a:pt x="1548" y="0"/>
                    </a:cubicBezTo>
                    <a:cubicBezTo>
                      <a:pt x="1548" y="0"/>
                      <a:pt x="1453" y="93"/>
                      <a:pt x="1359" y="187"/>
                    </a:cubicBezTo>
                    <a:cubicBezTo>
                      <a:pt x="1313" y="229"/>
                      <a:pt x="1241" y="228"/>
                      <a:pt x="1241" y="228"/>
                    </a:cubicBezTo>
                    <a:lnTo>
                      <a:pt x="0" y="228"/>
                    </a:lnTo>
                    <a:lnTo>
                      <a:pt x="0" y="85"/>
                    </a:lnTo>
                    <a:close/>
                  </a:path>
                </a:pathLst>
              </a:custGeom>
              <a:solidFill>
                <a:schemeClr val="accent5">
                  <a:lumMod val="60000"/>
                  <a:lumOff val="40000"/>
                </a:schemeClr>
              </a:solidFill>
              <a:ln>
                <a:solidFill>
                  <a:schemeClr val="accent6">
                    <a:lumMod val="50000"/>
                  </a:schemeClr>
                </a:solidFill>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endParaRPr lang="ko-KR" altLang="en-US" sz="1200" b="1" i="1" dirty="0">
                  <a:solidFill>
                    <a:srgbClr val="000000"/>
                  </a:solidFill>
                  <a:latin typeface="Times New Roman" pitchFamily="18" charset="0"/>
                  <a:ea typeface="굴림" pitchFamily="50" charset="-127"/>
                  <a:cs typeface="Times New Roman" pitchFamily="18" charset="0"/>
                </a:endParaRPr>
              </a:p>
            </p:txBody>
          </p:sp>
          <p:sp>
            <p:nvSpPr>
              <p:cNvPr id="17" name="Text Box 12"/>
              <p:cNvSpPr txBox="1">
                <a:spLocks noChangeArrowheads="1"/>
              </p:cNvSpPr>
              <p:nvPr/>
            </p:nvSpPr>
            <p:spPr bwMode="auto">
              <a:xfrm>
                <a:off x="453698" y="1226921"/>
                <a:ext cx="2830403" cy="292153"/>
              </a:xfrm>
              <a:prstGeom prst="rect">
                <a:avLst/>
              </a:prstGeom>
              <a:noFill/>
              <a:ln>
                <a:noFill/>
                <a:headEnd/>
                <a:tailEnd/>
              </a:ln>
            </p:spPr>
            <p:style>
              <a:lnRef idx="3">
                <a:schemeClr val="lt1"/>
              </a:lnRef>
              <a:fillRef idx="1">
                <a:schemeClr val="accent2"/>
              </a:fillRef>
              <a:effectRef idx="1">
                <a:schemeClr val="accent2"/>
              </a:effectRef>
              <a:fontRef idx="minor">
                <a:schemeClr val="lt1"/>
              </a:fontRef>
            </p:style>
            <p:txBody>
              <a:bodyPr>
                <a:spAutoFit/>
              </a:bodyPr>
              <a:lstStyle/>
              <a:p>
                <a:pPr algn="dist" eaLnBrk="0" hangingPunct="0">
                  <a:buSzPct val="100000"/>
                  <a:defRPr/>
                </a:pPr>
                <a:r>
                  <a:rPr lang="ko-KR" altLang="ko-KR" sz="1300" b="1" dirty="0">
                    <a:solidFill>
                      <a:srgbClr val="000000"/>
                    </a:solidFill>
                    <a:latin typeface="Times New Roman" pitchFamily="18" charset="0"/>
                    <a:ea typeface="휴먼명조"/>
                    <a:cs typeface="Times New Roman" pitchFamily="18" charset="0"/>
                    <a:sym typeface="굴림" pitchFamily="50" charset="-127"/>
                  </a:rPr>
                  <a:t>Differentiation of core technologies</a:t>
                </a:r>
              </a:p>
            </p:txBody>
          </p:sp>
        </p:grpSp>
        <p:sp>
          <p:nvSpPr>
            <p:cNvPr id="10253" name="TextBox 13"/>
            <p:cNvSpPr txBox="1">
              <a:spLocks noChangeArrowheads="1"/>
            </p:cNvSpPr>
            <p:nvPr/>
          </p:nvSpPr>
          <p:spPr bwMode="auto">
            <a:xfrm>
              <a:off x="323528" y="1549242"/>
              <a:ext cx="5184576" cy="187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marL="0" indent="0">
                <a:lnSpc>
                  <a:spcPct val="150000"/>
                </a:lnSpc>
                <a:spcBef>
                  <a:spcPct val="0"/>
                </a:spcBef>
                <a:buFont typeface="Arial" pitchFamily="34" charset="0"/>
                <a:buNone/>
                <a:defRPr/>
              </a:pPr>
              <a:r>
                <a:rPr lang="en-US" altLang="ko-KR" sz="1100" dirty="0" smtClean="0">
                  <a:solidFill>
                    <a:srgbClr val="000000"/>
                  </a:solidFill>
                  <a:latin typeface="Times New Roman" pitchFamily="18" charset="0"/>
                  <a:ea typeface="휴먼명조" pitchFamily="2" charset="-127"/>
                  <a:cs typeface="Times New Roman" pitchFamily="18" charset="0"/>
                  <a:sym typeface="굴림" pitchFamily="50" charset="-127"/>
                </a:rPr>
                <a:t>1.</a:t>
              </a:r>
              <a:r>
                <a:rPr lang="ko-KR" altLang="ko-KR" sz="1100" dirty="0" smtClean="0">
                  <a:solidFill>
                    <a:srgbClr val="000000"/>
                  </a:solidFill>
                  <a:latin typeface="Times New Roman" pitchFamily="18" charset="0"/>
                  <a:ea typeface="휴먼명조" pitchFamily="2" charset="-127"/>
                  <a:cs typeface="Times New Roman" pitchFamily="18" charset="0"/>
                  <a:sym typeface="굴림" pitchFamily="50" charset="-127"/>
                </a:rPr>
                <a:t>Detection of raindrop without ambient reflected light effect of windshield </a:t>
              </a:r>
            </a:p>
            <a:p>
              <a:pPr>
                <a:lnSpc>
                  <a:spcPct val="150000"/>
                </a:lnSpc>
                <a:spcBef>
                  <a:spcPct val="0"/>
                </a:spcBef>
                <a:buFontTx/>
                <a:buNone/>
                <a:defRPr/>
              </a:pPr>
              <a:r>
                <a:rPr lang="ko-KR" altLang="ko-KR" sz="1100" dirty="0" smtClean="0">
                  <a:solidFill>
                    <a:srgbClr val="000000"/>
                  </a:solidFill>
                  <a:latin typeface="Times New Roman" pitchFamily="18" charset="0"/>
                  <a:ea typeface="휴먼명조" pitchFamily="2" charset="-127"/>
                  <a:cs typeface="Times New Roman" pitchFamily="18" charset="0"/>
                  <a:sym typeface="굴림" pitchFamily="50" charset="-127"/>
                </a:rPr>
                <a:t>     - Precise decomposition detection of the volume of raindrops </a:t>
              </a:r>
            </a:p>
            <a:p>
              <a:pPr>
                <a:lnSpc>
                  <a:spcPct val="150000"/>
                </a:lnSpc>
                <a:spcBef>
                  <a:spcPct val="0"/>
                </a:spcBef>
                <a:buFontTx/>
                <a:buNone/>
                <a:defRPr/>
              </a:pPr>
              <a:r>
                <a:rPr lang="ko-KR" altLang="ko-KR" sz="1100" dirty="0" smtClean="0">
                  <a:solidFill>
                    <a:srgbClr val="000000"/>
                  </a:solidFill>
                  <a:latin typeface="Times New Roman" pitchFamily="18" charset="0"/>
                  <a:ea typeface="휴먼명조" pitchFamily="2" charset="-127"/>
                  <a:cs typeface="Times New Roman" pitchFamily="18" charset="0"/>
                  <a:sym typeface="굴림" pitchFamily="50" charset="-127"/>
                </a:rPr>
                <a:t>     - Prevents unnecessary movement of wiper motor</a:t>
              </a:r>
            </a:p>
            <a:p>
              <a:pPr>
                <a:lnSpc>
                  <a:spcPct val="150000"/>
                </a:lnSpc>
                <a:spcBef>
                  <a:spcPct val="0"/>
                </a:spcBef>
                <a:buFontTx/>
                <a:buNone/>
                <a:defRPr/>
              </a:pPr>
              <a:r>
                <a:rPr lang="ko-KR" altLang="ko-KR" sz="1100" dirty="0" smtClean="0">
                  <a:solidFill>
                    <a:srgbClr val="000000"/>
                  </a:solidFill>
                  <a:latin typeface="Times New Roman" pitchFamily="18" charset="0"/>
                  <a:ea typeface="휴먼명조" pitchFamily="2" charset="-127"/>
                  <a:cs typeface="Times New Roman" pitchFamily="18" charset="0"/>
                  <a:sym typeface="굴림" pitchFamily="50" charset="-127"/>
                </a:rPr>
                <a:t>2. Minimizes device size by aligning light emitting element and light receiving element in a row</a:t>
              </a:r>
            </a:p>
            <a:p>
              <a:pPr>
                <a:lnSpc>
                  <a:spcPct val="150000"/>
                </a:lnSpc>
                <a:spcBef>
                  <a:spcPct val="0"/>
                </a:spcBef>
                <a:buFontTx/>
                <a:buNone/>
                <a:defRPr/>
              </a:pPr>
              <a:r>
                <a:rPr lang="ko-KR" altLang="ko-KR" sz="1100" dirty="0" smtClean="0">
                  <a:solidFill>
                    <a:srgbClr val="000000"/>
                  </a:solidFill>
                  <a:latin typeface="Times New Roman" pitchFamily="18" charset="0"/>
                  <a:ea typeface="휴먼명조" pitchFamily="2" charset="-127"/>
                  <a:cs typeface="Times New Roman" pitchFamily="18" charset="0"/>
                  <a:sym typeface="굴림" pitchFamily="50" charset="-127"/>
                </a:rPr>
                <a:t>3. Simple implementation of functions based on simple pulse modulation (price reduction)</a:t>
              </a:r>
            </a:p>
          </p:txBody>
        </p:sp>
      </p:grpSp>
      <p:pic>
        <p:nvPicPr>
          <p:cNvPr id="18" name="Picture 2"/>
          <p:cNvPicPr>
            <a:picLocks noChangeAspect="1" noChangeArrowheads="1"/>
          </p:cNvPicPr>
          <p:nvPr/>
        </p:nvPicPr>
        <p:blipFill>
          <a:blip r:embed="rId2"/>
          <a:srcRect l="71832" t="14497" r="1198" b="10059"/>
          <a:stretch>
            <a:fillRect/>
          </a:stretch>
        </p:blipFill>
        <p:spPr bwMode="auto">
          <a:xfrm>
            <a:off x="6075363" y="4508500"/>
            <a:ext cx="2457450" cy="1989138"/>
          </a:xfrm>
          <a:prstGeom prst="rect">
            <a:avLst/>
          </a:prstGeom>
          <a:noFill/>
          <a:ln w="9525">
            <a:solidFill>
              <a:schemeClr val="accent6">
                <a:lumMod val="50000"/>
              </a:schemeClr>
            </a:solidFill>
            <a:miter lim="800000"/>
            <a:headEnd/>
            <a:tailEnd/>
          </a:ln>
          <a:effectLst/>
        </p:spPr>
      </p:pic>
      <p:sp>
        <p:nvSpPr>
          <p:cNvPr id="3" name="TextBox 2"/>
          <p:cNvSpPr txBox="1"/>
          <p:nvPr/>
        </p:nvSpPr>
        <p:spPr>
          <a:xfrm>
            <a:off x="7524750" y="5111750"/>
            <a:ext cx="935038" cy="261938"/>
          </a:xfrm>
          <a:prstGeom prst="rect">
            <a:avLst/>
          </a:prstGeom>
          <a:solidFill>
            <a:schemeClr val="bg1"/>
          </a:solidFill>
        </p:spPr>
        <p:txBody>
          <a:bodyPr>
            <a:spAutoFit/>
          </a:bodyPr>
          <a:lstStyle/>
          <a:p>
            <a:pPr algn="ctr" eaLnBrk="0" hangingPunct="0">
              <a:buSzPct val="100000"/>
              <a:defRPr/>
            </a:pPr>
            <a:r>
              <a:rPr lang="ko-KR" altLang="ko-KR" sz="1100" dirty="0">
                <a:solidFill>
                  <a:srgbClr val="000000"/>
                </a:solidFill>
                <a:effectLst>
                  <a:outerShdw blurRad="38100" dist="38100" dir="2700000" algn="tl">
                    <a:srgbClr val="C0C0C0"/>
                  </a:outerShdw>
                </a:effectLst>
                <a:latin typeface="Times New Roman" pitchFamily="18" charset="0"/>
                <a:cs typeface="Times New Roman" pitchFamily="18" charset="0"/>
                <a:sym typeface="굴림" pitchFamily="50" charset="-127"/>
              </a:rPr>
              <a:t>Water drop</a:t>
            </a:r>
          </a:p>
        </p:txBody>
      </p:sp>
      <p:sp>
        <p:nvSpPr>
          <p:cNvPr id="19" name="TextBox 18"/>
          <p:cNvSpPr txBox="1"/>
          <p:nvPr/>
        </p:nvSpPr>
        <p:spPr>
          <a:xfrm>
            <a:off x="7834313" y="5661025"/>
            <a:ext cx="698500" cy="215900"/>
          </a:xfrm>
          <a:prstGeom prst="rect">
            <a:avLst/>
          </a:prstGeom>
          <a:solidFill>
            <a:schemeClr val="bg1"/>
          </a:solidFill>
        </p:spPr>
        <p:txBody>
          <a:bodyPr>
            <a:spAutoFit/>
          </a:bodyPr>
          <a:lstStyle/>
          <a:p>
            <a:pPr algn="ctr" eaLnBrk="0" hangingPunct="0">
              <a:buSzPct val="100000"/>
              <a:defRPr/>
            </a:pPr>
            <a:r>
              <a:rPr lang="ko-KR" altLang="ko-KR" sz="800" dirty="0">
                <a:solidFill>
                  <a:srgbClr val="000000"/>
                </a:solidFill>
                <a:effectLst>
                  <a:outerShdw blurRad="38100" dist="38100" dir="2700000" algn="tl">
                    <a:srgbClr val="C0C0C0"/>
                  </a:outerShdw>
                </a:effectLst>
                <a:latin typeface="Times New Roman" pitchFamily="18" charset="0"/>
                <a:cs typeface="Times New Roman" pitchFamily="18" charset="0"/>
                <a:sym typeface="굴림" pitchFamily="50" charset="-127"/>
              </a:rPr>
              <a:t>Windshield</a:t>
            </a:r>
          </a:p>
        </p:txBody>
      </p:sp>
      <p:sp>
        <p:nvSpPr>
          <p:cNvPr id="20" name="TextBox 19"/>
          <p:cNvSpPr txBox="1"/>
          <p:nvPr/>
        </p:nvSpPr>
        <p:spPr>
          <a:xfrm>
            <a:off x="6856413" y="5949950"/>
            <a:ext cx="1531937" cy="260350"/>
          </a:xfrm>
          <a:prstGeom prst="rect">
            <a:avLst/>
          </a:prstGeom>
          <a:solidFill>
            <a:schemeClr val="bg1"/>
          </a:solidFill>
        </p:spPr>
        <p:txBody>
          <a:bodyPr>
            <a:spAutoFit/>
          </a:bodyPr>
          <a:lstStyle/>
          <a:p>
            <a:pPr algn="ctr" eaLnBrk="0" hangingPunct="0">
              <a:buSzPct val="100000"/>
              <a:defRPr/>
            </a:pPr>
            <a:r>
              <a:rPr lang="ko-KR" altLang="ko-KR" sz="1100" dirty="0">
                <a:solidFill>
                  <a:srgbClr val="000000"/>
                </a:solidFill>
                <a:effectLst>
                  <a:outerShdw blurRad="38100" dist="38100" dir="2700000" algn="tl">
                    <a:srgbClr val="C0C0C0"/>
                  </a:outerShdw>
                </a:effectLst>
                <a:latin typeface="Times New Roman" pitchFamily="18" charset="0"/>
                <a:cs typeface="Times New Roman" pitchFamily="18" charset="0"/>
                <a:sym typeface="굴림" pitchFamily="50" charset="-127"/>
              </a:rPr>
              <a:t>Light receiving element</a:t>
            </a:r>
          </a:p>
        </p:txBody>
      </p:sp>
      <p:sp>
        <p:nvSpPr>
          <p:cNvPr id="21" name="TextBox 20"/>
          <p:cNvSpPr txBox="1"/>
          <p:nvPr/>
        </p:nvSpPr>
        <p:spPr>
          <a:xfrm>
            <a:off x="6208713" y="6240463"/>
            <a:ext cx="1295400" cy="247650"/>
          </a:xfrm>
          <a:prstGeom prst="rect">
            <a:avLst/>
          </a:prstGeom>
          <a:solidFill>
            <a:schemeClr val="bg1"/>
          </a:solidFill>
        </p:spPr>
        <p:txBody>
          <a:bodyPr>
            <a:spAutoFit/>
          </a:bodyPr>
          <a:lstStyle/>
          <a:p>
            <a:pPr algn="ctr" eaLnBrk="0" hangingPunct="0">
              <a:buSzPct val="100000"/>
              <a:defRPr/>
            </a:pPr>
            <a:r>
              <a:rPr lang="ko-KR" altLang="ko-KR" sz="1000" dirty="0">
                <a:solidFill>
                  <a:srgbClr val="000000"/>
                </a:solidFill>
                <a:effectLst>
                  <a:outerShdw blurRad="38100" dist="38100" dir="2700000" algn="tl">
                    <a:srgbClr val="C0C0C0"/>
                  </a:outerShdw>
                </a:effectLst>
                <a:latin typeface="Times New Roman" pitchFamily="18" charset="0"/>
                <a:cs typeface="Times New Roman" pitchFamily="18" charset="0"/>
                <a:sym typeface="굴림" pitchFamily="50" charset="-127"/>
              </a:rPr>
              <a:t>Light source</a:t>
            </a:r>
          </a:p>
        </p:txBody>
      </p:sp>
    </p:spTree>
    <p:extLst>
      <p:ext uri="{BB962C8B-B14F-4D97-AF65-F5344CB8AC3E}">
        <p14:creationId xmlns:p14="http://schemas.microsoft.com/office/powerpoint/2010/main" val="3280059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제목 1"/>
          <p:cNvSpPr>
            <a:spLocks noGrp="1"/>
          </p:cNvSpPr>
          <p:nvPr>
            <p:ph type="title"/>
          </p:nvPr>
        </p:nvSpPr>
        <p:spPr/>
        <p:txBody>
          <a:bodyPr/>
          <a:lstStyle/>
          <a:p>
            <a:r>
              <a:rPr lang="ko-KR" altLang="ko-KR" sz="3200" dirty="0" smtClean="0">
                <a:solidFill>
                  <a:srgbClr val="000000"/>
                </a:solidFill>
                <a:latin typeface="굴림" pitchFamily="50" charset="-127"/>
                <a:ea typeface="굴림" pitchFamily="50" charset="-127"/>
                <a:sym typeface="굴림" pitchFamily="50" charset="-127"/>
              </a:rPr>
              <a:t>4</a:t>
            </a:r>
            <a:r>
              <a:rPr lang="en-US" altLang="ko-KR" sz="3200" smtClean="0">
                <a:solidFill>
                  <a:srgbClr val="000000"/>
                </a:solidFill>
                <a:latin typeface="굴림" pitchFamily="50" charset="-127"/>
                <a:ea typeface="굴림" pitchFamily="50" charset="-127"/>
                <a:sym typeface="굴림" pitchFamily="50" charset="-127"/>
              </a:rPr>
              <a:t>-4</a:t>
            </a:r>
            <a:r>
              <a:rPr lang="ko-KR" altLang="ko-KR" sz="3200" smtClean="0">
                <a:solidFill>
                  <a:srgbClr val="000000"/>
                </a:solidFill>
                <a:latin typeface="굴림" pitchFamily="50" charset="-127"/>
                <a:ea typeface="굴림" pitchFamily="50" charset="-127"/>
                <a:sym typeface="굴림" pitchFamily="50" charset="-127"/>
              </a:rPr>
              <a:t>. </a:t>
            </a:r>
            <a:r>
              <a:rPr lang="ko-KR" altLang="ko-KR" sz="3200" dirty="0" smtClean="0">
                <a:solidFill>
                  <a:srgbClr val="000000"/>
                </a:solidFill>
                <a:latin typeface="굴림" pitchFamily="50" charset="-127"/>
                <a:ea typeface="굴림" pitchFamily="50" charset="-127"/>
                <a:sym typeface="굴림" pitchFamily="50" charset="-127"/>
              </a:rPr>
              <a:t>Existing Technology (Product)</a:t>
            </a:r>
          </a:p>
        </p:txBody>
      </p:sp>
      <p:sp>
        <p:nvSpPr>
          <p:cNvPr id="12291" name="슬라이드 번호 개체 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00000"/>
              </a:lnSpc>
              <a:spcBef>
                <a:spcPct val="0"/>
              </a:spcBef>
              <a:buFontTx/>
              <a:buNone/>
            </a:pPr>
            <a:fld id="{3481CCE1-DEDB-44CD-9667-E98029B1EE01}" type="slidenum">
              <a:rPr lang="ko-KR" altLang="ko-KR" sz="1200" smtClean="0">
                <a:solidFill>
                  <a:srgbClr val="898989"/>
                </a:solidFill>
                <a:latin typeface="굴림" pitchFamily="50" charset="-127"/>
                <a:ea typeface="굴림" pitchFamily="50" charset="-127"/>
                <a:sym typeface="굴림" pitchFamily="50" charset="-127"/>
              </a:rPr>
              <a:pPr>
                <a:lnSpc>
                  <a:spcPct val="100000"/>
                </a:lnSpc>
                <a:spcBef>
                  <a:spcPct val="0"/>
                </a:spcBef>
                <a:buFontTx/>
                <a:buNone/>
              </a:pPr>
              <a:t>14</a:t>
            </a:fld>
            <a:endParaRPr lang="ko-KR" altLang="ko-KR" sz="1200" smtClean="0">
              <a:solidFill>
                <a:srgbClr val="898989"/>
              </a:solidFill>
              <a:latin typeface="굴림" pitchFamily="50" charset="-127"/>
              <a:ea typeface="굴림" pitchFamily="50" charset="-127"/>
              <a:sym typeface="굴림" pitchFamily="50" charset="-127"/>
            </a:endParaRPr>
          </a:p>
        </p:txBody>
      </p:sp>
      <p:sp>
        <p:nvSpPr>
          <p:cNvPr id="5" name="모서리가 둥근 직사각형 4"/>
          <p:cNvSpPr/>
          <p:nvPr/>
        </p:nvSpPr>
        <p:spPr>
          <a:xfrm>
            <a:off x="300038" y="1052513"/>
            <a:ext cx="8520112" cy="3462337"/>
          </a:xfrm>
          <a:prstGeom prst="roundRect">
            <a:avLst>
              <a:gd name="adj" fmla="val 8765"/>
            </a:avLst>
          </a:prstGeom>
          <a:solidFill>
            <a:schemeClr val="bg1">
              <a:lumMod val="95000"/>
            </a:schemeClr>
          </a:solidFill>
          <a:ln w="114300">
            <a:solidFill>
              <a:srgbClr val="64BD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effectLst>
                <a:outerShdw blurRad="38100" dist="38100" dir="2700000" algn="tl">
                  <a:srgbClr val="000000">
                    <a:alpha val="43137"/>
                  </a:srgbClr>
                </a:outerShdw>
              </a:effectLst>
              <a:latin typeface="굴림" pitchFamily="50" charset="-127"/>
              <a:ea typeface="굴림" pitchFamily="50" charset="-127"/>
            </a:endParaRPr>
          </a:p>
        </p:txBody>
      </p:sp>
      <p:sp>
        <p:nvSpPr>
          <p:cNvPr id="12293" name="제목 3"/>
          <p:cNvSpPr txBox="1">
            <a:spLocks/>
          </p:cNvSpPr>
          <p:nvPr/>
        </p:nvSpPr>
        <p:spPr bwMode="auto">
          <a:xfrm>
            <a:off x="468313" y="1173163"/>
            <a:ext cx="8137525"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marL="171450" indent="-171450"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l">
              <a:buFont typeface="Arial" pitchFamily="34" charset="0"/>
              <a:buChar char="•"/>
              <a:defRPr/>
            </a:pPr>
            <a:r>
              <a:rPr lang="ko-KR" altLang="ko-KR" sz="1350" dirty="0" smtClean="0">
                <a:solidFill>
                  <a:srgbClr val="000000"/>
                </a:solidFill>
                <a:sym typeface="굴림" pitchFamily="50" charset="-127"/>
              </a:rPr>
              <a:t>Demand for special sensors for cars is growing rapidly with high-end automobile specifications</a:t>
            </a:r>
          </a:p>
          <a:p>
            <a:pPr>
              <a:buFont typeface="Arial" pitchFamily="34" charset="0"/>
              <a:buChar char="•"/>
              <a:defRPr/>
            </a:pPr>
            <a:endParaRPr lang="ko-KR" altLang="ko-KR" sz="1350" dirty="0" smtClean="0">
              <a:solidFill>
                <a:srgbClr val="000000"/>
              </a:solidFill>
              <a:sym typeface="굴림" pitchFamily="50" charset="-127"/>
            </a:endParaRPr>
          </a:p>
          <a:p>
            <a:pPr algn="l">
              <a:buFont typeface="Arial" pitchFamily="34" charset="0"/>
              <a:buChar char="•"/>
              <a:defRPr/>
            </a:pPr>
            <a:r>
              <a:rPr lang="ko-KR" altLang="ko-KR" sz="1350" dirty="0" smtClean="0">
                <a:solidFill>
                  <a:srgbClr val="000000"/>
                </a:solidFill>
                <a:sym typeface="굴림" pitchFamily="50" charset="-127"/>
              </a:rPr>
              <a:t>Prior to 2006, the rain sensor was applied only to vehicles of 2,000CC or higher. </a:t>
            </a:r>
            <a:br>
              <a:rPr lang="ko-KR" altLang="ko-KR" sz="1350" dirty="0" smtClean="0">
                <a:solidFill>
                  <a:srgbClr val="000000"/>
                </a:solidFill>
                <a:sym typeface="굴림" pitchFamily="50" charset="-127"/>
              </a:rPr>
            </a:br>
            <a:r>
              <a:rPr lang="ko-KR" altLang="ko-KR" sz="1350" dirty="0" smtClean="0">
                <a:solidFill>
                  <a:srgbClr val="000000"/>
                </a:solidFill>
                <a:sym typeface="굴림" pitchFamily="50" charset="-127"/>
              </a:rPr>
              <a:t>Since then, the application has expanded to 1,500CC mid-range vehicles. If the price decreases, the sensor can be applied to more models and the market will be expanded.</a:t>
            </a:r>
          </a:p>
          <a:p>
            <a:pPr>
              <a:buFont typeface="Arial" pitchFamily="34" charset="0"/>
              <a:buChar char="•"/>
              <a:defRPr/>
            </a:pPr>
            <a:endParaRPr lang="ko-KR" altLang="ko-KR" sz="1350" dirty="0" smtClean="0">
              <a:solidFill>
                <a:srgbClr val="000000"/>
              </a:solidFill>
              <a:sym typeface="굴림" pitchFamily="50" charset="-127"/>
            </a:endParaRPr>
          </a:p>
          <a:p>
            <a:pPr algn="l">
              <a:buFont typeface="Arial" pitchFamily="34" charset="0"/>
              <a:buChar char="•"/>
              <a:defRPr/>
            </a:pPr>
            <a:r>
              <a:rPr lang="ko-KR" altLang="ko-KR" sz="1350" dirty="0" smtClean="0">
                <a:solidFill>
                  <a:srgbClr val="000000"/>
                </a:solidFill>
                <a:sym typeface="굴림" pitchFamily="50" charset="-127"/>
              </a:rPr>
              <a:t>The rain sensor uses infrared technology as it is affected by external light, e.g. weather and sunlight.</a:t>
            </a:r>
          </a:p>
          <a:p>
            <a:pPr>
              <a:buFont typeface="Arial" pitchFamily="34" charset="0"/>
              <a:buChar char="•"/>
              <a:defRPr/>
            </a:pPr>
            <a:endParaRPr lang="ko-KR" altLang="ko-KR" sz="1350" dirty="0" smtClean="0">
              <a:solidFill>
                <a:srgbClr val="000000"/>
              </a:solidFill>
              <a:sym typeface="굴림" pitchFamily="50" charset="-127"/>
            </a:endParaRPr>
          </a:p>
          <a:p>
            <a:pPr algn="l">
              <a:buFont typeface="Arial" pitchFamily="34" charset="0"/>
              <a:buChar char="•"/>
              <a:defRPr/>
            </a:pPr>
            <a:r>
              <a:rPr lang="ko-KR" altLang="ko-KR" sz="1350" dirty="0" smtClean="0">
                <a:solidFill>
                  <a:srgbClr val="000000"/>
                </a:solidFill>
                <a:sym typeface="굴림" pitchFamily="50" charset="-127"/>
              </a:rPr>
              <a:t>Due to patent issues of TRW and BOSCH, market entry is challenging except existing five companies (Other companies use different detection technologies, e.g. IMAGE PROCESSING TYPE)</a:t>
            </a:r>
          </a:p>
          <a:p>
            <a:pPr>
              <a:buFont typeface="Arial" pitchFamily="34" charset="0"/>
              <a:buChar char="•"/>
              <a:defRPr/>
            </a:pPr>
            <a:endParaRPr lang="ko-KR" altLang="ko-KR" sz="1350" dirty="0" smtClean="0">
              <a:solidFill>
                <a:srgbClr val="000000"/>
              </a:solidFill>
              <a:sym typeface="굴림" pitchFamily="50" charset="-127"/>
            </a:endParaRPr>
          </a:p>
          <a:p>
            <a:pPr algn="l">
              <a:buFont typeface="Arial" pitchFamily="34" charset="0"/>
              <a:buChar char="•"/>
              <a:defRPr/>
            </a:pPr>
            <a:r>
              <a:rPr lang="ko-KR" altLang="ko-KR" sz="1350" dirty="0" smtClean="0">
                <a:solidFill>
                  <a:srgbClr val="000000"/>
                </a:solidFill>
                <a:sym typeface="굴림" pitchFamily="50" charset="-127"/>
              </a:rPr>
              <a:t>BOSCH has been withdrawn from the Korean market and HELLA has entered the market due to intensified price competition among global companies.</a:t>
            </a:r>
          </a:p>
        </p:txBody>
      </p:sp>
      <p:pic>
        <p:nvPicPr>
          <p:cNvPr id="12294" name="Picture 2"/>
          <p:cNvPicPr>
            <a:picLocks noChangeAspect="1" noChangeArrowheads="1"/>
          </p:cNvPicPr>
          <p:nvPr/>
        </p:nvPicPr>
        <p:blipFill>
          <a:blip r:embed="rId2">
            <a:extLst>
              <a:ext uri="{28A0092B-C50C-407E-A947-70E740481C1C}">
                <a14:useLocalDpi xmlns:a14="http://schemas.microsoft.com/office/drawing/2010/main" val="0"/>
              </a:ext>
            </a:extLst>
          </a:blip>
          <a:srcRect t="3532"/>
          <a:stretch>
            <a:fillRect/>
          </a:stretch>
        </p:blipFill>
        <p:spPr bwMode="auto">
          <a:xfrm>
            <a:off x="785813" y="5038725"/>
            <a:ext cx="1200150" cy="982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011738"/>
            <a:ext cx="752475" cy="100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4941888"/>
            <a:ext cx="1238250" cy="1085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4983163"/>
            <a:ext cx="1133475" cy="103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011738"/>
            <a:ext cx="2028825" cy="100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9" name="TextBox 11"/>
          <p:cNvSpPr txBox="1">
            <a:spLocks noChangeArrowheads="1"/>
          </p:cNvSpPr>
          <p:nvPr/>
        </p:nvSpPr>
        <p:spPr bwMode="auto">
          <a:xfrm>
            <a:off x="1049338" y="6054725"/>
            <a:ext cx="6810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ctr">
              <a:lnSpc>
                <a:spcPct val="100000"/>
              </a:lnSpc>
              <a:spcBef>
                <a:spcPct val="0"/>
              </a:spcBef>
              <a:buFontTx/>
              <a:buNone/>
            </a:pPr>
            <a:r>
              <a:rPr lang="ko-KR" altLang="ko-KR" sz="1000" b="1">
                <a:solidFill>
                  <a:srgbClr val="000000"/>
                </a:solidFill>
                <a:latin typeface="굴림" pitchFamily="50" charset="-127"/>
                <a:ea typeface="굴림" pitchFamily="50" charset="-127"/>
                <a:sym typeface="굴림" pitchFamily="50" charset="-127"/>
              </a:rPr>
              <a:t>[ TRW ]</a:t>
            </a:r>
          </a:p>
        </p:txBody>
      </p:sp>
      <p:sp>
        <p:nvSpPr>
          <p:cNvPr id="12300" name="TextBox 12"/>
          <p:cNvSpPr txBox="1">
            <a:spLocks noChangeArrowheads="1"/>
          </p:cNvSpPr>
          <p:nvPr/>
        </p:nvSpPr>
        <p:spPr bwMode="auto">
          <a:xfrm>
            <a:off x="2319338" y="6054725"/>
            <a:ext cx="6794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ctr">
              <a:lnSpc>
                <a:spcPct val="100000"/>
              </a:lnSpc>
              <a:spcBef>
                <a:spcPct val="0"/>
              </a:spcBef>
              <a:buFontTx/>
              <a:buNone/>
            </a:pPr>
            <a:r>
              <a:rPr lang="ko-KR" altLang="ko-KR" sz="1000" b="1">
                <a:solidFill>
                  <a:srgbClr val="000000"/>
                </a:solidFill>
                <a:latin typeface="굴림" pitchFamily="50" charset="-127"/>
                <a:ea typeface="굴림" pitchFamily="50" charset="-127"/>
                <a:sym typeface="굴림" pitchFamily="50" charset="-127"/>
              </a:rPr>
              <a:t>[ TRW ]</a:t>
            </a:r>
          </a:p>
        </p:txBody>
      </p:sp>
      <p:sp>
        <p:nvSpPr>
          <p:cNvPr id="12301" name="TextBox 13"/>
          <p:cNvSpPr txBox="1">
            <a:spLocks noChangeArrowheads="1"/>
          </p:cNvSpPr>
          <p:nvPr/>
        </p:nvSpPr>
        <p:spPr bwMode="auto">
          <a:xfrm>
            <a:off x="3551238" y="6054725"/>
            <a:ext cx="8667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ctr">
              <a:lnSpc>
                <a:spcPct val="100000"/>
              </a:lnSpc>
              <a:spcBef>
                <a:spcPct val="0"/>
              </a:spcBef>
              <a:buFontTx/>
              <a:buNone/>
            </a:pPr>
            <a:r>
              <a:rPr lang="ko-KR" altLang="ko-KR" sz="1000" b="1">
                <a:solidFill>
                  <a:srgbClr val="000000"/>
                </a:solidFill>
                <a:latin typeface="굴림" pitchFamily="50" charset="-127"/>
                <a:ea typeface="굴림" pitchFamily="50" charset="-127"/>
                <a:sym typeface="굴림" pitchFamily="50" charset="-127"/>
              </a:rPr>
              <a:t>[ BOSCH ]</a:t>
            </a:r>
          </a:p>
        </p:txBody>
      </p:sp>
      <p:sp>
        <p:nvSpPr>
          <p:cNvPr id="12302" name="TextBox 14"/>
          <p:cNvSpPr txBox="1">
            <a:spLocks noChangeArrowheads="1"/>
          </p:cNvSpPr>
          <p:nvPr/>
        </p:nvSpPr>
        <p:spPr bwMode="auto">
          <a:xfrm>
            <a:off x="4981575" y="6054725"/>
            <a:ext cx="9032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ctr">
              <a:lnSpc>
                <a:spcPct val="100000"/>
              </a:lnSpc>
              <a:spcBef>
                <a:spcPct val="0"/>
              </a:spcBef>
              <a:buFontTx/>
              <a:buNone/>
            </a:pPr>
            <a:r>
              <a:rPr lang="ko-KR" altLang="ko-KR" sz="1000" b="1">
                <a:solidFill>
                  <a:srgbClr val="000000"/>
                </a:solidFill>
                <a:latin typeface="굴림" pitchFamily="50" charset="-127"/>
                <a:ea typeface="굴림" pitchFamily="50" charset="-127"/>
                <a:sym typeface="굴림" pitchFamily="50" charset="-127"/>
              </a:rPr>
              <a:t>[ KOSTAL ]</a:t>
            </a:r>
          </a:p>
        </p:txBody>
      </p:sp>
      <p:sp>
        <p:nvSpPr>
          <p:cNvPr id="12303" name="TextBox 15"/>
          <p:cNvSpPr txBox="1">
            <a:spLocks noChangeArrowheads="1"/>
          </p:cNvSpPr>
          <p:nvPr/>
        </p:nvSpPr>
        <p:spPr bwMode="auto">
          <a:xfrm>
            <a:off x="6910388" y="6054725"/>
            <a:ext cx="8112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ctr">
              <a:lnSpc>
                <a:spcPct val="100000"/>
              </a:lnSpc>
              <a:spcBef>
                <a:spcPct val="0"/>
              </a:spcBef>
              <a:buFontTx/>
              <a:buNone/>
            </a:pPr>
            <a:r>
              <a:rPr lang="ko-KR" altLang="ko-KR" sz="1000" b="1">
                <a:solidFill>
                  <a:srgbClr val="000000"/>
                </a:solidFill>
                <a:latin typeface="굴림" pitchFamily="50" charset="-127"/>
                <a:ea typeface="굴림" pitchFamily="50" charset="-127"/>
                <a:sym typeface="굴림" pitchFamily="50" charset="-127"/>
              </a:rPr>
              <a:t>[ HELLA ]</a:t>
            </a:r>
          </a:p>
        </p:txBody>
      </p:sp>
    </p:spTree>
    <p:extLst>
      <p:ext uri="{BB962C8B-B14F-4D97-AF65-F5344CB8AC3E}">
        <p14:creationId xmlns:p14="http://schemas.microsoft.com/office/powerpoint/2010/main" val="456063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4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28575"/>
            <a:ext cx="9153525"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ec\Desktop\거북선지폐뒤.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76872"/>
            <a:ext cx="7056784" cy="3102676"/>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5" name="TextBox 53"/>
          <p:cNvSpPr txBox="1">
            <a:spLocks noChangeArrowheads="1"/>
          </p:cNvSpPr>
          <p:nvPr/>
        </p:nvSpPr>
        <p:spPr bwMode="auto">
          <a:xfrm>
            <a:off x="2843808" y="5406315"/>
            <a:ext cx="5168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맑은 고딕" panose="020B0503020000020004" pitchFamily="50" charset="-127"/>
              </a:defRPr>
            </a:lvl1pPr>
            <a:lvl2pPr marL="742950" indent="-285750" latinLnBrk="1">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맑은 고딕" panose="020B0503020000020004" pitchFamily="50" charset="-127"/>
              </a:defRPr>
            </a:lvl2pPr>
            <a:lvl3pPr marL="1143000" indent="-228600" latinLnBrk="1">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맑은 고딕" panose="020B0503020000020004" pitchFamily="50" charset="-127"/>
              </a:defRPr>
            </a:lvl3pPr>
            <a:lvl4pPr marL="1600200" indent="-228600" latinLnBrk="1">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4pPr>
            <a:lvl5pPr marL="2057400" indent="-228600" latinLnBrk="1">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9pPr>
          </a:lstStyle>
          <a:p>
            <a:pPr eaLnBrk="1" hangingPunct="1">
              <a:lnSpc>
                <a:spcPct val="100000"/>
              </a:lnSpc>
              <a:spcBef>
                <a:spcPct val="0"/>
              </a:spcBef>
              <a:buFontTx/>
              <a:buNone/>
            </a:pPr>
            <a:r>
              <a:rPr lang="en-US" altLang="ko-KR" sz="4800" dirty="0">
                <a:solidFill>
                  <a:srgbClr val="0E3764"/>
                </a:solidFill>
                <a:latin typeface="Sandoll 고딕Neo3 05 SemiBold" pitchFamily="34" charset="-127"/>
                <a:ea typeface="Sandoll 고딕Neo3 05 SemiBold" pitchFamily="34" charset="-127"/>
              </a:rPr>
              <a:t>THANK YOU!!!</a:t>
            </a:r>
            <a:endParaRPr lang="ko-KR" altLang="en-US" sz="4800" dirty="0">
              <a:solidFill>
                <a:srgbClr val="0E3764"/>
              </a:solidFill>
              <a:latin typeface="Sandoll 고딕Neo3 05 SemiBold" pitchFamily="34" charset="-127"/>
              <a:ea typeface="Sandoll 고딕Neo3 05 SemiBold" pitchFamily="34" charset="-127"/>
            </a:endParaRPr>
          </a:p>
        </p:txBody>
      </p:sp>
      <p:sp>
        <p:nvSpPr>
          <p:cNvPr id="8" name="슬라이드 번호 개체 틀 7"/>
          <p:cNvSpPr>
            <a:spLocks noGrp="1"/>
          </p:cNvSpPr>
          <p:nvPr>
            <p:ph type="sldNum" sz="quarter" idx="12"/>
          </p:nvPr>
        </p:nvSpPr>
        <p:spPr/>
        <p:txBody>
          <a:bodyPr/>
          <a:lstStyle/>
          <a:p>
            <a:fld id="{8FCD6FCB-125A-49A5-9D3E-5771703551ED}" type="slidenum">
              <a:rPr lang="ko-KR" altLang="en-US" smtClean="0"/>
              <a:t>15</a:t>
            </a:fld>
            <a:endParaRPr lang="ko-KR" altLang="en-US"/>
          </a:p>
        </p:txBody>
      </p:sp>
    </p:spTree>
    <p:extLst>
      <p:ext uri="{BB962C8B-B14F-4D97-AF65-F5344CB8AC3E}">
        <p14:creationId xmlns:p14="http://schemas.microsoft.com/office/powerpoint/2010/main" val="137151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638" y="215627"/>
            <a:ext cx="5018779" cy="1015663"/>
          </a:xfrm>
          <a:prstGeom prst="rect">
            <a:avLst/>
          </a:prstGeom>
          <a:noFill/>
        </p:spPr>
        <p:txBody>
          <a:bodyPr>
            <a:spAutoFit/>
          </a:bodyPr>
          <a:lstStyle/>
          <a:p>
            <a:pPr algn="ctr" eaLnBrk="1" fontAlgn="auto" latinLnBrk="1" hangingPunct="1">
              <a:spcBef>
                <a:spcPts val="0"/>
              </a:spcBef>
              <a:spcAft>
                <a:spcPts val="0"/>
              </a:spcAft>
              <a:defRPr/>
            </a:pPr>
            <a:r>
              <a:rPr lang="en-US" altLang="ko-KR" sz="6000" dirty="0">
                <a:solidFill>
                  <a:srgbClr val="3D90FF"/>
                </a:solidFill>
                <a:effectLst>
                  <a:reflection blurRad="6350" stA="35000" endPos="31000" dist="38100" dir="5400000" sy="-100000" algn="bl" rotWithShape="0"/>
                </a:effectLst>
                <a:latin typeface="Sandoll 고딕 03 Bold" panose="020B0600000101010101" pitchFamily="34" charset="-127"/>
                <a:ea typeface="Sandoll 고딕 03 Bold" panose="020B0600000101010101" pitchFamily="34" charset="-127"/>
              </a:rPr>
              <a:t>C</a:t>
            </a:r>
            <a:r>
              <a:rPr lang="en-US" altLang="ko-KR" sz="6000" dirty="0">
                <a:solidFill>
                  <a:schemeClr val="accent1">
                    <a:lumMod val="50000"/>
                  </a:schemeClr>
                </a:solidFill>
                <a:effectLst>
                  <a:reflection blurRad="6350" stA="35000" endPos="31000" dist="38100" dir="5400000" sy="-100000" algn="bl" rotWithShape="0"/>
                </a:effectLst>
                <a:latin typeface="Sandoll 고딕 03 Bold" panose="020B0600000101010101" pitchFamily="34" charset="-127"/>
                <a:ea typeface="Sandoll 고딕 03 Bold" panose="020B0600000101010101" pitchFamily="34" charset="-127"/>
              </a:rPr>
              <a:t>ontents</a:t>
            </a:r>
            <a:endParaRPr lang="ko-KR" altLang="en-US" sz="6000" dirty="0">
              <a:solidFill>
                <a:schemeClr val="accent1">
                  <a:lumMod val="50000"/>
                </a:schemeClr>
              </a:solidFill>
              <a:effectLst>
                <a:reflection blurRad="6350" stA="35000" endPos="31000" dist="38100" dir="5400000" sy="-100000" algn="bl" rotWithShape="0"/>
              </a:effectLst>
              <a:latin typeface="Sandoll 고딕 03 Bold" panose="020B0600000101010101" pitchFamily="34" charset="-127"/>
              <a:ea typeface="Sandoll 고딕 03 Bold" panose="020B0600000101010101" pitchFamily="34" charset="-127"/>
            </a:endParaRPr>
          </a:p>
        </p:txBody>
      </p:sp>
      <p:sp>
        <p:nvSpPr>
          <p:cNvPr id="41" name="슬라이드 번호 개체 틀 40"/>
          <p:cNvSpPr>
            <a:spLocks noGrp="1"/>
          </p:cNvSpPr>
          <p:nvPr>
            <p:ph type="sldNum" sz="quarter" idx="12"/>
          </p:nvPr>
        </p:nvSpPr>
        <p:spPr/>
        <p:txBody>
          <a:bodyPr/>
          <a:lstStyle/>
          <a:p>
            <a:fld id="{8FCD6FCB-125A-49A5-9D3E-5771703551ED}" type="slidenum">
              <a:rPr lang="ko-KR" altLang="en-US" smtClean="0"/>
              <a:t>2</a:t>
            </a:fld>
            <a:endParaRPr lang="ko-KR" altLang="en-US" dirty="0"/>
          </a:p>
        </p:txBody>
      </p:sp>
      <p:sp>
        <p:nvSpPr>
          <p:cNvPr id="34" name="타원 33"/>
          <p:cNvSpPr/>
          <p:nvPr/>
        </p:nvSpPr>
        <p:spPr bwMode="auto">
          <a:xfrm>
            <a:off x="683568" y="1627983"/>
            <a:ext cx="115887" cy="114300"/>
          </a:xfrm>
          <a:prstGeom prst="ellipse">
            <a:avLst/>
          </a:prstGeom>
          <a:solidFill>
            <a:srgbClr val="099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latinLnBrk="1" hangingPunct="1">
              <a:spcBef>
                <a:spcPts val="0"/>
              </a:spcBef>
              <a:spcAft>
                <a:spcPts val="0"/>
              </a:spcAft>
              <a:defRPr/>
            </a:pPr>
            <a:endParaRPr lang="ko-KR" altLang="en-US" sz="1600">
              <a:solidFill>
                <a:srgbClr val="0A5054"/>
              </a:solidFill>
              <a:effectLst/>
              <a:latin typeface="나눔고딕 ExtraBold" panose="020D0904000000000000" pitchFamily="50" charset="-127"/>
              <a:ea typeface="나눔고딕 ExtraBold" panose="020D0904000000000000" pitchFamily="50" charset="-127"/>
            </a:endParaRPr>
          </a:p>
        </p:txBody>
      </p:sp>
      <p:sp>
        <p:nvSpPr>
          <p:cNvPr id="37" name="TextBox 15"/>
          <p:cNvSpPr txBox="1">
            <a:spLocks noChangeArrowheads="1"/>
          </p:cNvSpPr>
          <p:nvPr/>
        </p:nvSpPr>
        <p:spPr bwMode="auto">
          <a:xfrm>
            <a:off x="828024" y="1417582"/>
            <a:ext cx="452617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맑은 고딕" panose="020B0503020000020004" pitchFamily="50" charset="-127"/>
              </a:defRPr>
            </a:lvl1pPr>
            <a:lvl2pPr marL="742950" indent="-285750" latinLnBrk="1">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맑은 고딕" panose="020B0503020000020004" pitchFamily="50" charset="-127"/>
              </a:defRPr>
            </a:lvl2pPr>
            <a:lvl3pPr marL="1143000" indent="-228600" latinLnBrk="1">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맑은 고딕" panose="020B0503020000020004" pitchFamily="50" charset="-127"/>
              </a:defRPr>
            </a:lvl3pPr>
            <a:lvl4pPr marL="1600200" indent="-228600" latinLnBrk="1">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4pPr>
            <a:lvl5pPr marL="2057400" indent="-228600" latinLnBrk="1">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9pPr>
          </a:lstStyle>
          <a:p>
            <a:pPr marL="342900" indent="-342900" algn="l" eaLnBrk="1" hangingPunct="1">
              <a:lnSpc>
                <a:spcPct val="150000"/>
              </a:lnSpc>
              <a:spcBef>
                <a:spcPct val="0"/>
              </a:spcBef>
              <a:buFontTx/>
              <a:buAutoNum type="arabicPeriod"/>
            </a:pPr>
            <a:r>
              <a:rPr lang="en-US" altLang="ko-KR" sz="1600" b="1" dirty="0">
                <a:solidFill>
                  <a:srgbClr val="0A5054"/>
                </a:solidFill>
                <a:effectLst/>
                <a:latin typeface="나눔고딕 ExtraBold" panose="020D0904000000000000" pitchFamily="50" charset="-127"/>
                <a:ea typeface="휴먼명조" panose="02010504000101010101"/>
              </a:rPr>
              <a:t>History</a:t>
            </a:r>
            <a:endParaRPr lang="en-US" altLang="ko-KR" sz="1600" b="1" dirty="0" smtClean="0">
              <a:solidFill>
                <a:srgbClr val="0A5054"/>
              </a:solidFill>
              <a:effectLst/>
              <a:latin typeface="나눔고딕 ExtraBold" panose="020D0904000000000000" pitchFamily="50" charset="-127"/>
              <a:ea typeface="휴먼명조" panose="02010504000101010101"/>
            </a:endParaRPr>
          </a:p>
          <a:p>
            <a:pPr marL="342900" indent="-342900" algn="l" eaLnBrk="1" hangingPunct="1">
              <a:lnSpc>
                <a:spcPct val="150000"/>
              </a:lnSpc>
              <a:spcBef>
                <a:spcPct val="0"/>
              </a:spcBef>
              <a:buFontTx/>
              <a:buAutoNum type="arabicPeriod"/>
            </a:pPr>
            <a:r>
              <a:rPr lang="en-US" altLang="ko-KR" sz="1600" b="1" dirty="0">
                <a:solidFill>
                  <a:srgbClr val="0A5054"/>
                </a:solidFill>
                <a:effectLst/>
                <a:latin typeface="나눔고딕 ExtraBold" panose="020D0904000000000000" pitchFamily="50" charset="-127"/>
                <a:ea typeface="휴먼명조" panose="02010504000101010101"/>
              </a:rPr>
              <a:t>Patent Status</a:t>
            </a:r>
            <a:endParaRPr lang="en-US" altLang="ko-KR" sz="1600" b="1" dirty="0" smtClean="0">
              <a:solidFill>
                <a:srgbClr val="0A5054"/>
              </a:solidFill>
              <a:effectLst/>
              <a:latin typeface="나눔고딕 ExtraBold" panose="020D0904000000000000" pitchFamily="50" charset="-127"/>
              <a:ea typeface="휴먼명조" panose="02010504000101010101"/>
            </a:endParaRPr>
          </a:p>
          <a:p>
            <a:pPr marL="342900" indent="-342900" algn="l" eaLnBrk="1" hangingPunct="1">
              <a:lnSpc>
                <a:spcPct val="150000"/>
              </a:lnSpc>
              <a:spcBef>
                <a:spcPct val="0"/>
              </a:spcBef>
              <a:buFontTx/>
              <a:buAutoNum type="arabicPeriod"/>
            </a:pPr>
            <a:r>
              <a:rPr lang="en-US" altLang="ko-KR" sz="1600" b="1" dirty="0" smtClean="0">
                <a:solidFill>
                  <a:srgbClr val="0A5054"/>
                </a:solidFill>
                <a:effectLst/>
                <a:latin typeface="나눔고딕 ExtraBold" panose="020D0904000000000000" pitchFamily="50" charset="-127"/>
                <a:ea typeface="휴먼명조" panose="02010504000101010101"/>
              </a:rPr>
              <a:t>PCB PATTERN COIL &amp;</a:t>
            </a:r>
            <a:r>
              <a:rPr lang="ko-KR" altLang="en-US" sz="1600" b="1" dirty="0" smtClean="0">
                <a:solidFill>
                  <a:srgbClr val="0A5054"/>
                </a:solidFill>
                <a:effectLst/>
                <a:latin typeface="나눔고딕 ExtraBold" panose="020D0904000000000000" pitchFamily="50" charset="-127"/>
                <a:ea typeface="휴먼명조" panose="02010504000101010101"/>
              </a:rPr>
              <a:t> </a:t>
            </a:r>
            <a:r>
              <a:rPr lang="en-US" altLang="ko-KR" sz="1600" b="1" dirty="0">
                <a:solidFill>
                  <a:srgbClr val="0A5054"/>
                </a:solidFill>
                <a:effectLst/>
                <a:latin typeface="나눔고딕 ExtraBold" panose="020D0904000000000000" pitchFamily="50" charset="-127"/>
                <a:ea typeface="휴먼명조" panose="02010504000101010101"/>
              </a:rPr>
              <a:t>MODULE </a:t>
            </a:r>
            <a:r>
              <a:rPr lang="en-US" altLang="ko-KR" sz="1600" b="1" dirty="0" smtClean="0">
                <a:solidFill>
                  <a:srgbClr val="0A5054"/>
                </a:solidFill>
                <a:effectLst/>
                <a:latin typeface="나눔고딕 ExtraBold" panose="020D0904000000000000" pitchFamily="50" charset="-127"/>
                <a:ea typeface="휴먼명조" panose="02010504000101010101"/>
              </a:rPr>
              <a:t>for OIS</a:t>
            </a:r>
          </a:p>
          <a:p>
            <a:pPr algn="l" eaLnBrk="1" hangingPunct="1">
              <a:lnSpc>
                <a:spcPct val="150000"/>
              </a:lnSpc>
              <a:spcBef>
                <a:spcPct val="0"/>
              </a:spcBef>
              <a:buNone/>
            </a:pPr>
            <a:r>
              <a:rPr lang="en-US" altLang="ko-KR" sz="1600" b="1" dirty="0" smtClean="0">
                <a:solidFill>
                  <a:srgbClr val="0A5054"/>
                </a:solidFill>
                <a:effectLst/>
                <a:latin typeface="나눔고딕 ExtraBold" panose="020D0904000000000000" pitchFamily="50" charset="-127"/>
                <a:ea typeface="휴먼명조" panose="02010504000101010101"/>
              </a:rPr>
              <a:t>3-1</a:t>
            </a:r>
            <a:r>
              <a:rPr lang="en-US" altLang="ko-KR" sz="1600" b="1" dirty="0">
                <a:solidFill>
                  <a:srgbClr val="0A5054"/>
                </a:solidFill>
                <a:effectLst/>
                <a:latin typeface="나눔고딕 ExtraBold" panose="020D0904000000000000" pitchFamily="50" charset="-127"/>
                <a:ea typeface="휴먼명조" panose="02010504000101010101"/>
              </a:rPr>
              <a:t>. Development Item </a:t>
            </a:r>
            <a:r>
              <a:rPr lang="en-US" altLang="ko-KR" sz="1600" b="1" dirty="0" smtClean="0">
                <a:solidFill>
                  <a:srgbClr val="0A5054"/>
                </a:solidFill>
                <a:effectLst/>
                <a:latin typeface="나눔고딕 ExtraBold" panose="020D0904000000000000" pitchFamily="50" charset="-127"/>
                <a:ea typeface="휴먼명조" panose="02010504000101010101"/>
              </a:rPr>
              <a:t>Summary</a:t>
            </a:r>
          </a:p>
          <a:p>
            <a:pPr algn="l" eaLnBrk="1" hangingPunct="1">
              <a:lnSpc>
                <a:spcPct val="150000"/>
              </a:lnSpc>
              <a:spcBef>
                <a:spcPct val="0"/>
              </a:spcBef>
              <a:buNone/>
            </a:pPr>
            <a:r>
              <a:rPr lang="en-US" altLang="ko-KR" sz="1600" b="1" dirty="0" smtClean="0">
                <a:solidFill>
                  <a:srgbClr val="0A5054"/>
                </a:solidFill>
                <a:effectLst/>
                <a:latin typeface="나눔고딕 ExtraBold" panose="020D0904000000000000" pitchFamily="50" charset="-127"/>
                <a:ea typeface="휴먼명조" panose="02010504000101010101"/>
              </a:rPr>
              <a:t>3-2</a:t>
            </a:r>
            <a:r>
              <a:rPr lang="en-US" altLang="ko-KR" sz="1600" b="1" dirty="0">
                <a:solidFill>
                  <a:srgbClr val="0A5054"/>
                </a:solidFill>
                <a:effectLst/>
                <a:latin typeface="나눔고딕 ExtraBold" panose="020D0904000000000000" pitchFamily="50" charset="-127"/>
                <a:ea typeface="휴먼명조" panose="02010504000101010101"/>
              </a:rPr>
              <a:t>. </a:t>
            </a:r>
            <a:r>
              <a:rPr lang="en-US" altLang="ko-KR" sz="1400" b="1" dirty="0">
                <a:solidFill>
                  <a:srgbClr val="0A5054"/>
                </a:solidFill>
                <a:effectLst/>
                <a:latin typeface="나눔고딕 ExtraBold" panose="020D0904000000000000" pitchFamily="50" charset="-127"/>
                <a:ea typeface="휴먼명조" panose="02010504000101010101"/>
              </a:rPr>
              <a:t>Technology Development </a:t>
            </a:r>
            <a:r>
              <a:rPr lang="en-US" altLang="ko-KR" sz="1400" b="1" dirty="0" smtClean="0">
                <a:solidFill>
                  <a:srgbClr val="0A5054"/>
                </a:solidFill>
                <a:effectLst/>
                <a:latin typeface="나눔고딕 ExtraBold" panose="020D0904000000000000" pitchFamily="50" charset="-127"/>
                <a:ea typeface="휴먼명조" panose="02010504000101010101"/>
              </a:rPr>
              <a:t>and Implementation</a:t>
            </a:r>
            <a:r>
              <a:rPr lang="en-US" altLang="ko-KR" sz="1600" b="1" dirty="0">
                <a:solidFill>
                  <a:srgbClr val="0A5054"/>
                </a:solidFill>
                <a:effectLst/>
                <a:latin typeface="나눔고딕 ExtraBold" panose="020D0904000000000000" pitchFamily="50" charset="-127"/>
                <a:ea typeface="휴먼명조" panose="02010504000101010101"/>
              </a:rPr>
              <a:t/>
            </a:r>
            <a:br>
              <a:rPr lang="en-US" altLang="ko-KR" sz="1600" b="1" dirty="0">
                <a:solidFill>
                  <a:srgbClr val="0A5054"/>
                </a:solidFill>
                <a:effectLst/>
                <a:latin typeface="나눔고딕 ExtraBold" panose="020D0904000000000000" pitchFamily="50" charset="-127"/>
                <a:ea typeface="휴먼명조" panose="02010504000101010101"/>
              </a:rPr>
            </a:br>
            <a:r>
              <a:rPr lang="en-US" altLang="ko-KR" sz="1600" b="1" dirty="0" smtClean="0">
                <a:solidFill>
                  <a:srgbClr val="0A5054"/>
                </a:solidFill>
                <a:effectLst/>
                <a:latin typeface="나눔고딕 ExtraBold" panose="020D0904000000000000" pitchFamily="50" charset="-127"/>
                <a:ea typeface="휴먼명조" panose="02010504000101010101"/>
              </a:rPr>
              <a:t>3-3. </a:t>
            </a:r>
            <a:r>
              <a:rPr lang="en-US" altLang="ko-KR" sz="1600" b="1" dirty="0">
                <a:solidFill>
                  <a:srgbClr val="0A5054"/>
                </a:solidFill>
                <a:effectLst/>
                <a:latin typeface="나눔고딕 ExtraBold" panose="020D0904000000000000" pitchFamily="50" charset="-127"/>
                <a:ea typeface="휴먼명조" panose="02010504000101010101"/>
              </a:rPr>
              <a:t>Market </a:t>
            </a:r>
            <a:r>
              <a:rPr lang="en-US" altLang="ko-KR" sz="1600" b="1" dirty="0" smtClean="0">
                <a:solidFill>
                  <a:srgbClr val="0A5054"/>
                </a:solidFill>
                <a:effectLst/>
                <a:latin typeface="나눔고딕 ExtraBold" panose="020D0904000000000000" pitchFamily="50" charset="-127"/>
                <a:ea typeface="휴먼명조" panose="02010504000101010101"/>
              </a:rPr>
              <a:t>Size</a:t>
            </a:r>
            <a:br>
              <a:rPr lang="en-US" altLang="ko-KR" sz="1600" b="1" dirty="0" smtClean="0">
                <a:solidFill>
                  <a:srgbClr val="0A5054"/>
                </a:solidFill>
                <a:effectLst/>
                <a:latin typeface="나눔고딕 ExtraBold" panose="020D0904000000000000" pitchFamily="50" charset="-127"/>
                <a:ea typeface="휴먼명조" panose="02010504000101010101"/>
              </a:rPr>
            </a:br>
            <a:r>
              <a:rPr lang="en-US" altLang="ko-KR" sz="1600" b="1" dirty="0" smtClean="0">
                <a:solidFill>
                  <a:srgbClr val="0A5054"/>
                </a:solidFill>
                <a:effectLst/>
                <a:latin typeface="나눔고딕 ExtraBold" panose="020D0904000000000000" pitchFamily="50" charset="-127"/>
                <a:ea typeface="휴먼명조" panose="02010504000101010101"/>
              </a:rPr>
              <a:t>3-4. Competitor </a:t>
            </a:r>
            <a:r>
              <a:rPr lang="en-US" altLang="ko-KR" sz="1600" b="1" dirty="0">
                <a:solidFill>
                  <a:srgbClr val="0A5054"/>
                </a:solidFill>
                <a:effectLst/>
                <a:latin typeface="나눔고딕 ExtraBold" panose="020D0904000000000000" pitchFamily="50" charset="-127"/>
                <a:ea typeface="휴먼명조" panose="02010504000101010101"/>
              </a:rPr>
              <a:t>Status</a:t>
            </a:r>
            <a:endParaRPr lang="ko-KR" altLang="en-US" sz="1600" b="1" dirty="0">
              <a:solidFill>
                <a:srgbClr val="0A5054"/>
              </a:solidFill>
              <a:effectLst/>
              <a:latin typeface="나눔고딕 ExtraBold" panose="020D0904000000000000" pitchFamily="50" charset="-127"/>
              <a:ea typeface="휴먼명조" panose="02010504000101010101"/>
            </a:endParaRPr>
          </a:p>
        </p:txBody>
      </p:sp>
      <p:sp>
        <p:nvSpPr>
          <p:cNvPr id="38" name="타원 37"/>
          <p:cNvSpPr/>
          <p:nvPr/>
        </p:nvSpPr>
        <p:spPr bwMode="auto">
          <a:xfrm>
            <a:off x="683568" y="1983871"/>
            <a:ext cx="115887" cy="114300"/>
          </a:xfrm>
          <a:prstGeom prst="ellipse">
            <a:avLst/>
          </a:prstGeom>
          <a:solidFill>
            <a:srgbClr val="3DC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latinLnBrk="1" hangingPunct="1">
              <a:spcBef>
                <a:spcPts val="0"/>
              </a:spcBef>
              <a:spcAft>
                <a:spcPts val="0"/>
              </a:spcAft>
              <a:defRPr/>
            </a:pPr>
            <a:endParaRPr lang="ko-KR" altLang="en-US" sz="1600">
              <a:solidFill>
                <a:schemeClr val="accent5">
                  <a:lumMod val="60000"/>
                  <a:lumOff val="40000"/>
                </a:schemeClr>
              </a:solidFill>
              <a:effectLst/>
              <a:latin typeface="나눔고딕 ExtraBold" panose="020D0904000000000000" pitchFamily="50" charset="-127"/>
              <a:ea typeface="나눔고딕 ExtraBold" panose="020D0904000000000000" pitchFamily="50" charset="-127"/>
            </a:endParaRPr>
          </a:p>
        </p:txBody>
      </p:sp>
      <p:sp>
        <p:nvSpPr>
          <p:cNvPr id="39" name="타원 38"/>
          <p:cNvSpPr/>
          <p:nvPr/>
        </p:nvSpPr>
        <p:spPr bwMode="auto">
          <a:xfrm>
            <a:off x="683568" y="2360569"/>
            <a:ext cx="115887" cy="114300"/>
          </a:xfrm>
          <a:prstGeom prst="ellipse">
            <a:avLst/>
          </a:prstGeom>
          <a:solidFill>
            <a:srgbClr val="6AD8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latinLnBrk="1" hangingPunct="1">
              <a:spcBef>
                <a:spcPts val="0"/>
              </a:spcBef>
              <a:spcAft>
                <a:spcPts val="0"/>
              </a:spcAft>
              <a:defRPr/>
            </a:pPr>
            <a:endParaRPr lang="ko-KR" altLang="en-US" sz="1600">
              <a:solidFill>
                <a:schemeClr val="accent5">
                  <a:lumMod val="50000"/>
                </a:schemeClr>
              </a:solidFill>
              <a:effectLst/>
              <a:latin typeface="나눔고딕 ExtraBold" panose="020D0904000000000000" pitchFamily="50" charset="-127"/>
              <a:ea typeface="나눔고딕 ExtraBold" panose="020D0904000000000000" pitchFamily="50" charset="-127"/>
            </a:endParaRPr>
          </a:p>
        </p:txBody>
      </p:sp>
      <p:sp>
        <p:nvSpPr>
          <p:cNvPr id="44" name="타원 43"/>
          <p:cNvSpPr/>
          <p:nvPr/>
        </p:nvSpPr>
        <p:spPr bwMode="auto">
          <a:xfrm>
            <a:off x="4988128" y="1627983"/>
            <a:ext cx="115887" cy="114300"/>
          </a:xfrm>
          <a:prstGeom prst="ellipse">
            <a:avLst/>
          </a:prstGeom>
          <a:solidFill>
            <a:srgbClr val="12AE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latinLnBrk="1" hangingPunct="1">
              <a:spcBef>
                <a:spcPts val="0"/>
              </a:spcBef>
              <a:spcAft>
                <a:spcPts val="0"/>
              </a:spcAft>
              <a:defRPr/>
            </a:pPr>
            <a:endParaRPr lang="ko-KR" altLang="en-US" sz="1600">
              <a:solidFill>
                <a:schemeClr val="accent5">
                  <a:lumMod val="60000"/>
                  <a:lumOff val="40000"/>
                </a:schemeClr>
              </a:solidFill>
              <a:effectLst/>
              <a:latin typeface="나눔고딕 ExtraBold" panose="020D0904000000000000" pitchFamily="50" charset="-127"/>
              <a:ea typeface="나눔고딕 ExtraBold" panose="020D0904000000000000" pitchFamily="50" charset="-127"/>
            </a:endParaRPr>
          </a:p>
        </p:txBody>
      </p:sp>
      <p:sp>
        <p:nvSpPr>
          <p:cNvPr id="45" name="TextBox 44"/>
          <p:cNvSpPr txBox="1">
            <a:spLocks noChangeArrowheads="1"/>
          </p:cNvSpPr>
          <p:nvPr/>
        </p:nvSpPr>
        <p:spPr bwMode="auto">
          <a:xfrm>
            <a:off x="5104743" y="1417582"/>
            <a:ext cx="37877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맑은 고딕" panose="020B0503020000020004" pitchFamily="50" charset="-127"/>
              </a:defRPr>
            </a:lvl1pPr>
            <a:lvl2pPr marL="742950" indent="-285750" latinLnBrk="1">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맑은 고딕" panose="020B0503020000020004" pitchFamily="50" charset="-127"/>
              </a:defRPr>
            </a:lvl2pPr>
            <a:lvl3pPr marL="1143000" indent="-228600" latinLnBrk="1">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맑은 고딕" panose="020B0503020000020004" pitchFamily="50" charset="-127"/>
              </a:defRPr>
            </a:lvl3pPr>
            <a:lvl4pPr marL="1600200" indent="-228600" latinLnBrk="1">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4pPr>
            <a:lvl5pPr marL="2057400" indent="-228600" latinLnBrk="1">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맑은 고딕" panose="020B0503020000020004" pitchFamily="50" charset="-127"/>
              </a:defRPr>
            </a:lvl9pPr>
          </a:lstStyle>
          <a:p>
            <a:pPr marL="342900" indent="-342900" algn="l" eaLnBrk="1" hangingPunct="1">
              <a:lnSpc>
                <a:spcPct val="150000"/>
              </a:lnSpc>
              <a:spcBef>
                <a:spcPct val="0"/>
              </a:spcBef>
              <a:buFont typeface="+mj-lt"/>
              <a:buAutoNum type="arabicPeriod" startAt="4"/>
            </a:pPr>
            <a:r>
              <a:rPr lang="en-US" altLang="ko-KR" sz="1600" b="1" dirty="0" smtClean="0">
                <a:solidFill>
                  <a:srgbClr val="0A5054"/>
                </a:solidFill>
                <a:effectLst/>
                <a:latin typeface="나눔고딕 ExtraBold" panose="020D0904000000000000" pitchFamily="50" charset="-127"/>
                <a:ea typeface="휴먼명조" panose="02010504000101010101"/>
              </a:rPr>
              <a:t>RAIN SENSOR</a:t>
            </a:r>
            <a:r>
              <a:rPr lang="en-US" altLang="ko-KR" sz="1600" b="1" dirty="0">
                <a:solidFill>
                  <a:srgbClr val="0A5054"/>
                </a:solidFill>
                <a:effectLst/>
                <a:latin typeface="나눔고딕 ExtraBold" panose="020D0904000000000000" pitchFamily="50" charset="-127"/>
                <a:ea typeface="휴먼명조" panose="02010504000101010101"/>
              </a:rPr>
              <a:t/>
            </a:r>
            <a:br>
              <a:rPr lang="en-US" altLang="ko-KR" sz="1600" b="1" dirty="0">
                <a:solidFill>
                  <a:srgbClr val="0A5054"/>
                </a:solidFill>
                <a:effectLst/>
                <a:latin typeface="나눔고딕 ExtraBold" panose="020D0904000000000000" pitchFamily="50" charset="-127"/>
                <a:ea typeface="휴먼명조" panose="02010504000101010101"/>
              </a:rPr>
            </a:br>
            <a:r>
              <a:rPr lang="en-US" altLang="ko-KR" sz="1600" b="1" dirty="0" smtClean="0">
                <a:solidFill>
                  <a:srgbClr val="0A5054"/>
                </a:solidFill>
                <a:effectLst/>
                <a:latin typeface="나눔고딕 ExtraBold" panose="020D0904000000000000" pitchFamily="50" charset="-127"/>
                <a:ea typeface="휴먼명조" panose="02010504000101010101"/>
              </a:rPr>
              <a:t>4-1. Development Overview</a:t>
            </a:r>
            <a:br>
              <a:rPr lang="en-US" altLang="ko-KR" sz="1600" b="1" dirty="0" smtClean="0">
                <a:solidFill>
                  <a:srgbClr val="0A5054"/>
                </a:solidFill>
                <a:effectLst/>
                <a:latin typeface="나눔고딕 ExtraBold" panose="020D0904000000000000" pitchFamily="50" charset="-127"/>
                <a:ea typeface="휴먼명조" panose="02010504000101010101"/>
              </a:rPr>
            </a:br>
            <a:r>
              <a:rPr lang="en-US" altLang="ko-KR" sz="1600" b="1" dirty="0" smtClean="0">
                <a:solidFill>
                  <a:srgbClr val="0A5054"/>
                </a:solidFill>
                <a:effectLst/>
                <a:latin typeface="나눔고딕 ExtraBold" panose="020D0904000000000000" pitchFamily="50" charset="-127"/>
                <a:ea typeface="휴먼명조" panose="02010504000101010101"/>
              </a:rPr>
              <a:t>4-2</a:t>
            </a:r>
            <a:r>
              <a:rPr lang="en-US" altLang="ko-KR" sz="1600" b="1" dirty="0">
                <a:solidFill>
                  <a:srgbClr val="0A5054"/>
                </a:solidFill>
                <a:effectLst/>
                <a:latin typeface="나눔고딕 ExtraBold" panose="020D0904000000000000" pitchFamily="50" charset="-127"/>
                <a:ea typeface="휴먼명조" panose="02010504000101010101"/>
              </a:rPr>
              <a:t>. DESIGN  </a:t>
            </a:r>
            <a:r>
              <a:rPr lang="en-US" altLang="ko-KR" sz="1600" b="1" dirty="0" smtClean="0">
                <a:solidFill>
                  <a:srgbClr val="0A5054"/>
                </a:solidFill>
                <a:effectLst/>
                <a:latin typeface="나눔고딕 ExtraBold" panose="020D0904000000000000" pitchFamily="50" charset="-127"/>
                <a:ea typeface="휴먼명조" panose="02010504000101010101"/>
              </a:rPr>
              <a:t>CONCEPT</a:t>
            </a:r>
            <a:br>
              <a:rPr lang="en-US" altLang="ko-KR" sz="1600" b="1" dirty="0" smtClean="0">
                <a:solidFill>
                  <a:srgbClr val="0A5054"/>
                </a:solidFill>
                <a:effectLst/>
                <a:latin typeface="나눔고딕 ExtraBold" panose="020D0904000000000000" pitchFamily="50" charset="-127"/>
                <a:ea typeface="휴먼명조" panose="02010504000101010101"/>
              </a:rPr>
            </a:br>
            <a:r>
              <a:rPr lang="en-US" altLang="ko-KR" sz="1600" b="1" dirty="0" smtClean="0">
                <a:solidFill>
                  <a:srgbClr val="0A5054"/>
                </a:solidFill>
                <a:effectLst/>
                <a:latin typeface="나눔고딕 ExtraBold" panose="020D0904000000000000" pitchFamily="50" charset="-127"/>
                <a:ea typeface="휴먼명조" panose="02010504000101010101"/>
              </a:rPr>
              <a:t>4-3</a:t>
            </a:r>
            <a:r>
              <a:rPr lang="en-US" altLang="ko-KR" sz="1600" b="1" dirty="0">
                <a:solidFill>
                  <a:srgbClr val="0A5054"/>
                </a:solidFill>
                <a:effectLst/>
                <a:latin typeface="나눔고딕 ExtraBold" panose="020D0904000000000000" pitchFamily="50" charset="-127"/>
                <a:ea typeface="휴먼명조" panose="02010504000101010101"/>
              </a:rPr>
              <a:t>. Core </a:t>
            </a:r>
            <a:r>
              <a:rPr lang="en-US" altLang="ko-KR" sz="1600" b="1" dirty="0" smtClean="0">
                <a:solidFill>
                  <a:srgbClr val="0A5054"/>
                </a:solidFill>
                <a:effectLst/>
                <a:latin typeface="나눔고딕 ExtraBold" panose="020D0904000000000000" pitchFamily="50" charset="-127"/>
                <a:ea typeface="휴먼명조" panose="02010504000101010101"/>
              </a:rPr>
              <a:t>Technology</a:t>
            </a:r>
            <a:br>
              <a:rPr lang="en-US" altLang="ko-KR" sz="1600" b="1" dirty="0" smtClean="0">
                <a:solidFill>
                  <a:srgbClr val="0A5054"/>
                </a:solidFill>
                <a:effectLst/>
                <a:latin typeface="나눔고딕 ExtraBold" panose="020D0904000000000000" pitchFamily="50" charset="-127"/>
                <a:ea typeface="휴먼명조" panose="02010504000101010101"/>
              </a:rPr>
            </a:br>
            <a:r>
              <a:rPr lang="en-US" altLang="ko-KR" sz="1600" b="1" dirty="0" smtClean="0">
                <a:solidFill>
                  <a:srgbClr val="0A5054"/>
                </a:solidFill>
                <a:effectLst/>
                <a:latin typeface="나눔고딕 ExtraBold" panose="020D0904000000000000" pitchFamily="50" charset="-127"/>
                <a:ea typeface="휴먼명조" panose="02010504000101010101"/>
              </a:rPr>
              <a:t>4-4</a:t>
            </a:r>
            <a:r>
              <a:rPr lang="en-US" altLang="ko-KR" sz="1600" b="1" dirty="0">
                <a:solidFill>
                  <a:srgbClr val="0A5054"/>
                </a:solidFill>
                <a:effectLst/>
                <a:latin typeface="나눔고딕 ExtraBold" panose="020D0904000000000000" pitchFamily="50" charset="-127"/>
                <a:ea typeface="휴먼명조" panose="02010504000101010101"/>
              </a:rPr>
              <a:t>. Existing Technology (Product</a:t>
            </a:r>
            <a:r>
              <a:rPr lang="en-US" altLang="ko-KR" sz="1600" dirty="0">
                <a:solidFill>
                  <a:srgbClr val="0A5054"/>
                </a:solidFill>
                <a:effectLst/>
                <a:latin typeface="나눔고딕 ExtraBold" panose="020D0904000000000000" pitchFamily="50" charset="-127"/>
                <a:ea typeface="휴먼명조" panose="02010504000101010101"/>
              </a:rPr>
              <a:t>)</a:t>
            </a:r>
            <a:endParaRPr lang="ko-KR" altLang="en-US" sz="1600" dirty="0">
              <a:solidFill>
                <a:srgbClr val="0A5054"/>
              </a:solidFill>
              <a:effectLst/>
              <a:latin typeface="나눔고딕 ExtraBold" panose="020D0904000000000000" pitchFamily="50" charset="-127"/>
              <a:ea typeface="휴먼명조" panose="02010504000101010101"/>
            </a:endParaRPr>
          </a:p>
        </p:txBody>
      </p:sp>
      <p:grpSp>
        <p:nvGrpSpPr>
          <p:cNvPr id="49" name="그룹 48"/>
          <p:cNvGrpSpPr/>
          <p:nvPr/>
        </p:nvGrpSpPr>
        <p:grpSpPr>
          <a:xfrm>
            <a:off x="0" y="5326895"/>
            <a:ext cx="9144000" cy="998767"/>
            <a:chOff x="107504" y="5438212"/>
            <a:chExt cx="8966760" cy="887450"/>
          </a:xfrm>
        </p:grpSpPr>
        <p:sp>
          <p:nvSpPr>
            <p:cNvPr id="50" name="직사각형 49"/>
            <p:cNvSpPr/>
            <p:nvPr/>
          </p:nvSpPr>
          <p:spPr>
            <a:xfrm>
              <a:off x="107504" y="5438212"/>
              <a:ext cx="8966760" cy="8874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1" name="그룹 50"/>
            <p:cNvGrpSpPr/>
            <p:nvPr/>
          </p:nvGrpSpPr>
          <p:grpSpPr>
            <a:xfrm>
              <a:off x="107504" y="5438212"/>
              <a:ext cx="8966760" cy="887450"/>
              <a:chOff x="-1395" y="5334628"/>
              <a:chExt cx="8966760" cy="887450"/>
            </a:xfrm>
          </p:grpSpPr>
          <p:pic>
            <p:nvPicPr>
              <p:cNvPr id="52" name="Picture 2"/>
              <p:cNvPicPr>
                <a:picLocks noChangeAspect="1" noChangeArrowheads="1"/>
              </p:cNvPicPr>
              <p:nvPr/>
            </p:nvPicPr>
            <p:blipFill>
              <a:blip r:embed="rId2" cstate="print"/>
              <a:srcRect t="3532"/>
              <a:stretch>
                <a:fillRect/>
              </a:stretch>
            </p:blipFill>
            <p:spPr bwMode="auto">
              <a:xfrm>
                <a:off x="2723778" y="5334628"/>
                <a:ext cx="1200150" cy="887450"/>
              </a:xfrm>
              <a:prstGeom prst="rect">
                <a:avLst/>
              </a:prstGeom>
              <a:noFill/>
              <a:ln w="9525">
                <a:noFill/>
                <a:miter lim="800000"/>
                <a:headEnd/>
                <a:tailEnd/>
              </a:ln>
              <a:effectLst/>
            </p:spPr>
          </p:pic>
          <p:pic>
            <p:nvPicPr>
              <p:cNvPr id="53" name="그림 52"/>
              <p:cNvPicPr>
                <a:picLocks noChangeAspect="1"/>
              </p:cNvPicPr>
              <p:nvPr/>
            </p:nvPicPr>
            <p:blipFill>
              <a:blip r:embed="rId3"/>
              <a:stretch>
                <a:fillRect/>
              </a:stretch>
            </p:blipFill>
            <p:spPr>
              <a:xfrm>
                <a:off x="-1395" y="5334628"/>
                <a:ext cx="2736304" cy="887450"/>
              </a:xfrm>
              <a:prstGeom prst="rect">
                <a:avLst/>
              </a:prstGeom>
              <a:ln>
                <a:noFill/>
              </a:ln>
            </p:spPr>
          </p:pic>
          <p:pic>
            <p:nvPicPr>
              <p:cNvPr id="54" name="Picture 3"/>
              <p:cNvPicPr>
                <a:picLocks noChangeAspect="1" noChangeArrowheads="1"/>
              </p:cNvPicPr>
              <p:nvPr/>
            </p:nvPicPr>
            <p:blipFill>
              <a:blip r:embed="rId4" cstate="print"/>
              <a:srcRect/>
              <a:stretch>
                <a:fillRect/>
              </a:stretch>
            </p:blipFill>
            <p:spPr bwMode="auto">
              <a:xfrm>
                <a:off x="3891533" y="5334628"/>
                <a:ext cx="752475" cy="887450"/>
              </a:xfrm>
              <a:prstGeom prst="rect">
                <a:avLst/>
              </a:prstGeom>
              <a:noFill/>
              <a:ln w="9525">
                <a:noFill/>
                <a:miter lim="800000"/>
                <a:headEnd/>
                <a:tailEnd/>
              </a:ln>
              <a:effectLst/>
            </p:spPr>
          </p:pic>
          <p:pic>
            <p:nvPicPr>
              <p:cNvPr id="55" name="Picture 4"/>
              <p:cNvPicPr>
                <a:picLocks noChangeAspect="1" noChangeArrowheads="1"/>
              </p:cNvPicPr>
              <p:nvPr/>
            </p:nvPicPr>
            <p:blipFill>
              <a:blip r:embed="rId5" cstate="print"/>
              <a:srcRect/>
              <a:stretch>
                <a:fillRect/>
              </a:stretch>
            </p:blipFill>
            <p:spPr bwMode="auto">
              <a:xfrm>
                <a:off x="4629894" y="5334628"/>
                <a:ext cx="1238250" cy="887450"/>
              </a:xfrm>
              <a:prstGeom prst="rect">
                <a:avLst/>
              </a:prstGeom>
              <a:noFill/>
              <a:ln w="9525">
                <a:noFill/>
                <a:miter lim="800000"/>
                <a:headEnd/>
                <a:tailEnd/>
              </a:ln>
              <a:effectLst/>
            </p:spPr>
          </p:pic>
          <p:pic>
            <p:nvPicPr>
              <p:cNvPr id="56" name="Picture 5"/>
              <p:cNvPicPr>
                <a:picLocks noChangeAspect="1" noChangeArrowheads="1"/>
              </p:cNvPicPr>
              <p:nvPr/>
            </p:nvPicPr>
            <p:blipFill>
              <a:blip r:embed="rId6" cstate="print"/>
              <a:srcRect/>
              <a:stretch>
                <a:fillRect/>
              </a:stretch>
            </p:blipFill>
            <p:spPr bwMode="auto">
              <a:xfrm>
                <a:off x="5814789" y="5334628"/>
                <a:ext cx="1133475" cy="887450"/>
              </a:xfrm>
              <a:prstGeom prst="rect">
                <a:avLst/>
              </a:prstGeom>
              <a:noFill/>
              <a:ln w="9525">
                <a:noFill/>
                <a:miter lim="800000"/>
                <a:headEnd/>
                <a:tailEnd/>
              </a:ln>
              <a:effectLst/>
            </p:spPr>
          </p:pic>
          <p:pic>
            <p:nvPicPr>
              <p:cNvPr id="57" name="Picture 6"/>
              <p:cNvPicPr>
                <a:picLocks noChangeAspect="1" noChangeArrowheads="1"/>
              </p:cNvPicPr>
              <p:nvPr/>
            </p:nvPicPr>
            <p:blipFill>
              <a:blip r:embed="rId7" cstate="print"/>
              <a:srcRect/>
              <a:stretch>
                <a:fillRect/>
              </a:stretch>
            </p:blipFill>
            <p:spPr bwMode="auto">
              <a:xfrm>
                <a:off x="6936540" y="5334628"/>
                <a:ext cx="2028825" cy="887450"/>
              </a:xfrm>
              <a:prstGeom prst="rect">
                <a:avLst/>
              </a:prstGeom>
              <a:noFill/>
              <a:ln w="9525">
                <a:noFill/>
                <a:miter lim="800000"/>
                <a:headEnd/>
                <a:tailEnd/>
              </a:ln>
              <a:effectLst/>
            </p:spPr>
          </p:pic>
        </p:grpSp>
      </p:grpSp>
    </p:spTree>
    <p:extLst>
      <p:ext uri="{BB962C8B-B14F-4D97-AF65-F5344CB8AC3E}">
        <p14:creationId xmlns:p14="http://schemas.microsoft.com/office/powerpoint/2010/main" val="626653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제목 1"/>
          <p:cNvSpPr>
            <a:spLocks noGrp="1"/>
          </p:cNvSpPr>
          <p:nvPr>
            <p:ph type="title"/>
          </p:nvPr>
        </p:nvSpPr>
        <p:spPr/>
        <p:txBody>
          <a:bodyPr/>
          <a:lstStyle/>
          <a:p>
            <a:r>
              <a:rPr lang="ko-KR" altLang="ko-KR" sz="3200" smtClean="0">
                <a:solidFill>
                  <a:srgbClr val="000000"/>
                </a:solidFill>
                <a:latin typeface="굴림" pitchFamily="50" charset="-127"/>
                <a:ea typeface="굴림" pitchFamily="50" charset="-127"/>
                <a:sym typeface="굴림" pitchFamily="50" charset="-127"/>
              </a:rPr>
              <a:t>1. History</a:t>
            </a:r>
          </a:p>
        </p:txBody>
      </p:sp>
      <p:sp>
        <p:nvSpPr>
          <p:cNvPr id="8195" name="직사각형 35"/>
          <p:cNvSpPr>
            <a:spLocks noChangeArrowheads="1"/>
          </p:cNvSpPr>
          <p:nvPr/>
        </p:nvSpPr>
        <p:spPr bwMode="auto">
          <a:xfrm>
            <a:off x="1514475" y="1124744"/>
            <a:ext cx="54260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l">
              <a:lnSpc>
                <a:spcPct val="100000"/>
              </a:lnSpc>
              <a:spcBef>
                <a:spcPct val="0"/>
              </a:spcBef>
              <a:buFontTx/>
              <a:buNone/>
            </a:pPr>
            <a:r>
              <a:rPr lang="ko-KR" altLang="ko-KR" sz="1100" dirty="0">
                <a:solidFill>
                  <a:srgbClr val="262626"/>
                </a:solidFill>
                <a:latin typeface="굴림" pitchFamily="50" charset="-127"/>
                <a:ea typeface="굴림" pitchFamily="50" charset="-127"/>
                <a:sym typeface="굴림" pitchFamily="50" charset="-127"/>
              </a:rPr>
              <a:t>▶ 05.29 – Selected as six-month Challenge Platform Business from Busan </a:t>
            </a:r>
            <a:endParaRPr lang="en-US" altLang="ko-KR" sz="1100" dirty="0">
              <a:solidFill>
                <a:srgbClr val="262626"/>
              </a:solidFill>
              <a:latin typeface="굴림" pitchFamily="50" charset="-127"/>
              <a:ea typeface="굴림" pitchFamily="50" charset="-127"/>
              <a:sym typeface="굴림" pitchFamily="50" charset="-127"/>
            </a:endParaRPr>
          </a:p>
          <a:p>
            <a:pPr algn="l">
              <a:lnSpc>
                <a:spcPct val="100000"/>
              </a:lnSpc>
              <a:spcBef>
                <a:spcPct val="0"/>
              </a:spcBef>
              <a:buFontTx/>
              <a:buNone/>
            </a:pPr>
            <a:r>
              <a:rPr lang="en-US" altLang="ko-KR" sz="1100" dirty="0">
                <a:solidFill>
                  <a:srgbClr val="262626"/>
                </a:solidFill>
                <a:latin typeface="굴림" pitchFamily="50" charset="-127"/>
                <a:ea typeface="굴림" pitchFamily="50" charset="-127"/>
                <a:sym typeface="굴림" pitchFamily="50" charset="-127"/>
              </a:rPr>
              <a:t>                </a:t>
            </a:r>
            <a:r>
              <a:rPr lang="ko-KR" altLang="ko-KR" sz="1100" dirty="0">
                <a:solidFill>
                  <a:srgbClr val="262626"/>
                </a:solidFill>
                <a:latin typeface="굴림" pitchFamily="50" charset="-127"/>
                <a:ea typeface="굴림" pitchFamily="50" charset="-127"/>
                <a:sym typeface="굴림" pitchFamily="50" charset="-127"/>
              </a:rPr>
              <a:t>Center for Creative Economy &amp; Innovation </a:t>
            </a:r>
            <a:endParaRPr lang="en-US" altLang="ko-KR" sz="1100" dirty="0">
              <a:solidFill>
                <a:srgbClr val="262626"/>
              </a:solidFill>
              <a:latin typeface="굴림" pitchFamily="50" charset="-127"/>
              <a:ea typeface="굴림" pitchFamily="50" charset="-127"/>
              <a:sym typeface="굴림" pitchFamily="50" charset="-127"/>
            </a:endParaRPr>
          </a:p>
          <a:p>
            <a:pPr algn="l">
              <a:lnSpc>
                <a:spcPct val="100000"/>
              </a:lnSpc>
              <a:spcBef>
                <a:spcPct val="0"/>
              </a:spcBef>
              <a:buFontTx/>
              <a:buNone/>
            </a:pPr>
            <a:r>
              <a:rPr lang="ko-KR" altLang="ko-KR" sz="1100" dirty="0" smtClean="0">
                <a:solidFill>
                  <a:srgbClr val="262626"/>
                </a:solidFill>
                <a:latin typeface="굴림" pitchFamily="50" charset="-127"/>
                <a:ea typeface="굴림" pitchFamily="50" charset="-127"/>
                <a:sym typeface="굴림" pitchFamily="50" charset="-127"/>
              </a:rPr>
              <a:t>▶ </a:t>
            </a:r>
            <a:r>
              <a:rPr lang="ko-KR" altLang="ko-KR" sz="1100" dirty="0">
                <a:solidFill>
                  <a:srgbClr val="262626"/>
                </a:solidFill>
                <a:latin typeface="굴림" pitchFamily="50" charset="-127"/>
                <a:ea typeface="굴림" pitchFamily="50" charset="-127"/>
                <a:sym typeface="굴림" pitchFamily="50" charset="-127"/>
              </a:rPr>
              <a:t>07.13 - </a:t>
            </a:r>
            <a:r>
              <a:rPr lang="ko-KR" altLang="ko-KR" sz="1100" b="1" dirty="0">
                <a:solidFill>
                  <a:srgbClr val="262626"/>
                </a:solidFill>
                <a:latin typeface="굴림" pitchFamily="50" charset="-127"/>
                <a:ea typeface="굴림" pitchFamily="50" charset="-127"/>
                <a:sym typeface="굴림" pitchFamily="50" charset="-127"/>
              </a:rPr>
              <a:t>Established Sensor</a:t>
            </a:r>
            <a:r>
              <a:rPr lang="en-US" altLang="ko-KR" sz="1100" b="1" dirty="0">
                <a:solidFill>
                  <a:srgbClr val="262626"/>
                </a:solidFill>
                <a:latin typeface="굴림" pitchFamily="50" charset="-127"/>
                <a:ea typeface="굴림" pitchFamily="50" charset="-127"/>
                <a:sym typeface="굴림" pitchFamily="50" charset="-127"/>
              </a:rPr>
              <a:t>t</a:t>
            </a:r>
            <a:r>
              <a:rPr lang="ko-KR" altLang="ko-KR" sz="1100" b="1" dirty="0">
                <a:solidFill>
                  <a:srgbClr val="262626"/>
                </a:solidFill>
                <a:latin typeface="굴림" pitchFamily="50" charset="-127"/>
                <a:ea typeface="굴림" pitchFamily="50" charset="-127"/>
                <a:sym typeface="굴림" pitchFamily="50" charset="-127"/>
              </a:rPr>
              <a:t>opia Co., Ltd.</a:t>
            </a:r>
          </a:p>
          <a:p>
            <a:pPr algn="l">
              <a:lnSpc>
                <a:spcPct val="100000"/>
              </a:lnSpc>
              <a:spcBef>
                <a:spcPct val="0"/>
              </a:spcBef>
              <a:buFontTx/>
              <a:buNone/>
            </a:pPr>
            <a:r>
              <a:rPr lang="ko-KR" altLang="ko-KR" sz="1100" dirty="0">
                <a:solidFill>
                  <a:srgbClr val="262626"/>
                </a:solidFill>
                <a:latin typeface="굴림" pitchFamily="50" charset="-127"/>
                <a:ea typeface="굴림" pitchFamily="50" charset="-127"/>
                <a:sym typeface="굴림" pitchFamily="50" charset="-127"/>
              </a:rPr>
              <a:t>▶ 07.14 - 2017 Signed contract to support Accelerator, R&amp;D Special </a:t>
            </a:r>
            <a:r>
              <a:rPr lang="ko-KR" altLang="ko-KR" sz="1100" dirty="0" smtClean="0">
                <a:solidFill>
                  <a:srgbClr val="262626"/>
                </a:solidFill>
                <a:latin typeface="굴림" pitchFamily="50" charset="-127"/>
                <a:ea typeface="굴림" pitchFamily="50" charset="-127"/>
                <a:sym typeface="굴림" pitchFamily="50" charset="-127"/>
              </a:rPr>
              <a:t>Zone</a:t>
            </a:r>
            <a:r>
              <a:rPr lang="en-US" altLang="ko-KR" sz="1100" dirty="0" smtClean="0">
                <a:solidFill>
                  <a:srgbClr val="262626"/>
                </a:solidFill>
                <a:latin typeface="굴림" pitchFamily="50" charset="-127"/>
                <a:ea typeface="굴림" pitchFamily="50" charset="-127"/>
                <a:sym typeface="굴림" pitchFamily="50" charset="-127"/>
              </a:rPr>
              <a:t>  </a:t>
            </a:r>
          </a:p>
          <a:p>
            <a:pPr algn="l">
              <a:lnSpc>
                <a:spcPct val="100000"/>
              </a:lnSpc>
              <a:spcBef>
                <a:spcPct val="0"/>
              </a:spcBef>
              <a:buFontTx/>
              <a:buNone/>
            </a:pPr>
            <a:r>
              <a:rPr lang="en-US" altLang="ko-KR" sz="1100" dirty="0">
                <a:solidFill>
                  <a:srgbClr val="262626"/>
                </a:solidFill>
                <a:latin typeface="굴림" pitchFamily="50" charset="-127"/>
                <a:ea typeface="굴림" pitchFamily="50" charset="-127"/>
                <a:sym typeface="굴림" pitchFamily="50" charset="-127"/>
              </a:rPr>
              <a:t> </a:t>
            </a:r>
            <a:r>
              <a:rPr lang="en-US" altLang="ko-KR" sz="1100" dirty="0" smtClean="0">
                <a:solidFill>
                  <a:srgbClr val="262626"/>
                </a:solidFill>
                <a:latin typeface="굴림" pitchFamily="50" charset="-127"/>
                <a:ea typeface="굴림" pitchFamily="50" charset="-127"/>
                <a:sym typeface="굴림" pitchFamily="50" charset="-127"/>
              </a:rPr>
              <a:t>                </a:t>
            </a:r>
            <a:r>
              <a:rPr lang="ko-KR" altLang="ko-KR" sz="1100" dirty="0" smtClean="0">
                <a:solidFill>
                  <a:srgbClr val="262626"/>
                </a:solidFill>
                <a:latin typeface="굴림" pitchFamily="50" charset="-127"/>
                <a:ea typeface="굴림" pitchFamily="50" charset="-127"/>
                <a:sym typeface="굴림" pitchFamily="50" charset="-127"/>
              </a:rPr>
              <a:t>Promotion </a:t>
            </a:r>
            <a:r>
              <a:rPr lang="ko-KR" altLang="ko-KR" sz="1100" dirty="0">
                <a:solidFill>
                  <a:srgbClr val="262626"/>
                </a:solidFill>
                <a:latin typeface="굴림" pitchFamily="50" charset="-127"/>
                <a:ea typeface="굴림" pitchFamily="50" charset="-127"/>
                <a:sym typeface="굴림" pitchFamily="50" charset="-127"/>
              </a:rPr>
              <a:t>Foundation</a:t>
            </a:r>
          </a:p>
          <a:p>
            <a:pPr algn="l">
              <a:lnSpc>
                <a:spcPct val="100000"/>
              </a:lnSpc>
              <a:spcBef>
                <a:spcPct val="0"/>
              </a:spcBef>
              <a:buFontTx/>
              <a:buNone/>
            </a:pPr>
            <a:r>
              <a:rPr lang="ko-KR" altLang="ko-KR" sz="1100" dirty="0">
                <a:solidFill>
                  <a:srgbClr val="262626"/>
                </a:solidFill>
                <a:latin typeface="굴림" pitchFamily="50" charset="-127"/>
                <a:ea typeface="굴림" pitchFamily="50" charset="-127"/>
                <a:sym typeface="굴림" pitchFamily="50" charset="-127"/>
              </a:rPr>
              <a:t>▶ 08.18 - Attracted investment for Actner Lab Co., Ltd.</a:t>
            </a:r>
          </a:p>
          <a:p>
            <a:pPr algn="l">
              <a:lnSpc>
                <a:spcPct val="100000"/>
              </a:lnSpc>
              <a:spcBef>
                <a:spcPct val="0"/>
              </a:spcBef>
              <a:buFontTx/>
              <a:buNone/>
            </a:pPr>
            <a:r>
              <a:rPr lang="ko-KR" altLang="ko-KR" sz="1100" dirty="0" smtClean="0">
                <a:solidFill>
                  <a:srgbClr val="262626"/>
                </a:solidFill>
                <a:latin typeface="굴림" pitchFamily="50" charset="-127"/>
                <a:ea typeface="굴림" pitchFamily="50" charset="-127"/>
                <a:sym typeface="굴림" pitchFamily="50" charset="-127"/>
              </a:rPr>
              <a:t>▶ </a:t>
            </a:r>
            <a:r>
              <a:rPr lang="ko-KR" altLang="ko-KR" sz="1100" dirty="0">
                <a:solidFill>
                  <a:srgbClr val="262626"/>
                </a:solidFill>
                <a:latin typeface="굴림" pitchFamily="50" charset="-127"/>
                <a:ea typeface="굴림" pitchFamily="50" charset="-127"/>
                <a:sym typeface="굴림" pitchFamily="50" charset="-127"/>
              </a:rPr>
              <a:t>10.14 - KALPS 2nd Period Silicon Valley (US) training</a:t>
            </a:r>
          </a:p>
          <a:p>
            <a:pPr algn="l">
              <a:lnSpc>
                <a:spcPct val="100000"/>
              </a:lnSpc>
              <a:spcBef>
                <a:spcPct val="0"/>
              </a:spcBef>
              <a:buFontTx/>
              <a:buNone/>
            </a:pPr>
            <a:r>
              <a:rPr lang="ko-KR" altLang="ko-KR" sz="1100" dirty="0">
                <a:solidFill>
                  <a:srgbClr val="262626"/>
                </a:solidFill>
                <a:latin typeface="굴림" pitchFamily="50" charset="-127"/>
                <a:ea typeface="굴림" pitchFamily="50" charset="-127"/>
                <a:sym typeface="굴림" pitchFamily="50" charset="-127"/>
              </a:rPr>
              <a:t>▶ 12.06 - 2017 Announced Accelerator support business performance</a:t>
            </a:r>
          </a:p>
          <a:p>
            <a:pPr algn="l">
              <a:lnSpc>
                <a:spcPct val="100000"/>
              </a:lnSpc>
              <a:spcBef>
                <a:spcPct val="0"/>
              </a:spcBef>
              <a:buFontTx/>
              <a:buNone/>
            </a:pPr>
            <a:r>
              <a:rPr lang="ko-KR" altLang="ko-KR" sz="1100" dirty="0">
                <a:solidFill>
                  <a:srgbClr val="262626"/>
                </a:solidFill>
                <a:latin typeface="굴림" pitchFamily="50" charset="-127"/>
                <a:ea typeface="굴림" pitchFamily="50" charset="-127"/>
                <a:sym typeface="굴림" pitchFamily="50" charset="-127"/>
              </a:rPr>
              <a:t>▶ 05.29 – Acquired graduation certificate of six-month Challenge Platform </a:t>
            </a:r>
            <a:endParaRPr lang="en-US" altLang="ko-KR" sz="1100" dirty="0">
              <a:solidFill>
                <a:srgbClr val="262626"/>
              </a:solidFill>
              <a:latin typeface="굴림" pitchFamily="50" charset="-127"/>
              <a:ea typeface="굴림" pitchFamily="50" charset="-127"/>
              <a:sym typeface="굴림" pitchFamily="50" charset="-127"/>
            </a:endParaRPr>
          </a:p>
          <a:p>
            <a:pPr>
              <a:lnSpc>
                <a:spcPct val="100000"/>
              </a:lnSpc>
              <a:spcBef>
                <a:spcPct val="0"/>
              </a:spcBef>
              <a:buFontTx/>
              <a:buNone/>
            </a:pPr>
            <a:r>
              <a:rPr lang="en-US" altLang="ko-KR" sz="1100" dirty="0">
                <a:solidFill>
                  <a:srgbClr val="262626"/>
                </a:solidFill>
                <a:latin typeface="굴림" pitchFamily="50" charset="-127"/>
                <a:ea typeface="굴림" pitchFamily="50" charset="-127"/>
                <a:sym typeface="굴림" pitchFamily="50" charset="-127"/>
              </a:rPr>
              <a:t>          </a:t>
            </a:r>
            <a:r>
              <a:rPr lang="ko-KR" altLang="ko-KR" sz="1100" dirty="0" smtClean="0">
                <a:solidFill>
                  <a:srgbClr val="262626"/>
                </a:solidFill>
                <a:latin typeface="굴림" pitchFamily="50" charset="-127"/>
                <a:ea typeface="굴림" pitchFamily="50" charset="-127"/>
                <a:sym typeface="굴림" pitchFamily="50" charset="-127"/>
              </a:rPr>
              <a:t>Business </a:t>
            </a:r>
            <a:r>
              <a:rPr lang="ko-KR" altLang="ko-KR" sz="1100" dirty="0">
                <a:solidFill>
                  <a:srgbClr val="262626"/>
                </a:solidFill>
                <a:latin typeface="굴림" pitchFamily="50" charset="-127"/>
                <a:ea typeface="굴림" pitchFamily="50" charset="-127"/>
                <a:sym typeface="굴림" pitchFamily="50" charset="-127"/>
              </a:rPr>
              <a:t>from Busan Center for Creative Economy &amp; Innovation </a:t>
            </a:r>
          </a:p>
        </p:txBody>
      </p:sp>
      <p:sp>
        <p:nvSpPr>
          <p:cNvPr id="8196" name="TextBox 16"/>
          <p:cNvSpPr txBox="1">
            <a:spLocks noChangeArrowheads="1"/>
          </p:cNvSpPr>
          <p:nvPr/>
        </p:nvSpPr>
        <p:spPr bwMode="auto">
          <a:xfrm>
            <a:off x="1610819" y="764704"/>
            <a:ext cx="889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ctr">
              <a:lnSpc>
                <a:spcPct val="100000"/>
              </a:lnSpc>
              <a:spcBef>
                <a:spcPct val="0"/>
              </a:spcBef>
              <a:buFontTx/>
              <a:buNone/>
            </a:pPr>
            <a:r>
              <a:rPr lang="ko-KR" altLang="ko-KR" sz="2400" dirty="0">
                <a:solidFill>
                  <a:srgbClr val="595959"/>
                </a:solidFill>
                <a:latin typeface="굴림" pitchFamily="50" charset="-127"/>
                <a:ea typeface="굴림" pitchFamily="50" charset="-127"/>
                <a:sym typeface="굴림" pitchFamily="50" charset="-127"/>
              </a:rPr>
              <a:t>2017</a:t>
            </a:r>
          </a:p>
        </p:txBody>
      </p:sp>
      <p:sp>
        <p:nvSpPr>
          <p:cNvPr id="8197" name="TextBox 16"/>
          <p:cNvSpPr txBox="1">
            <a:spLocks noChangeArrowheads="1"/>
          </p:cNvSpPr>
          <p:nvPr/>
        </p:nvSpPr>
        <p:spPr bwMode="auto">
          <a:xfrm>
            <a:off x="2344244" y="2852936"/>
            <a:ext cx="889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ctr">
              <a:lnSpc>
                <a:spcPct val="100000"/>
              </a:lnSpc>
              <a:spcBef>
                <a:spcPct val="0"/>
              </a:spcBef>
              <a:buFontTx/>
              <a:buNone/>
            </a:pPr>
            <a:r>
              <a:rPr lang="ko-KR" altLang="ko-KR" sz="2400" dirty="0">
                <a:solidFill>
                  <a:srgbClr val="595959"/>
                </a:solidFill>
                <a:latin typeface="굴림" pitchFamily="50" charset="-127"/>
                <a:ea typeface="굴림" pitchFamily="50" charset="-127"/>
                <a:sym typeface="굴림" pitchFamily="50" charset="-127"/>
              </a:rPr>
              <a:t>2018</a:t>
            </a:r>
          </a:p>
        </p:txBody>
      </p:sp>
      <p:pic>
        <p:nvPicPr>
          <p:cNvPr id="35" name="그림 34"/>
          <p:cNvPicPr>
            <a:picLocks noChangeAspect="1"/>
          </p:cNvPicPr>
          <p:nvPr/>
        </p:nvPicPr>
        <p:blipFill>
          <a:blip r:embed="rId2" cstate="print">
            <a:duotone>
              <a:schemeClr val="accent5">
                <a:shade val="45000"/>
                <a:satMod val="135000"/>
              </a:schemeClr>
              <a:prstClr val="white"/>
            </a:duotone>
            <a:extLst/>
          </a:blip>
          <a:stretch>
            <a:fillRect/>
          </a:stretch>
        </p:blipFill>
        <p:spPr>
          <a:xfrm>
            <a:off x="136702" y="4437112"/>
            <a:ext cx="1360330" cy="2309009"/>
          </a:xfrm>
          <a:prstGeom prst="rect">
            <a:avLst/>
          </a:prstGeom>
        </p:spPr>
      </p:pic>
      <p:grpSp>
        <p:nvGrpSpPr>
          <p:cNvPr id="8199" name="그룹 48"/>
          <p:cNvGrpSpPr>
            <a:grpSpLocks/>
          </p:cNvGrpSpPr>
          <p:nvPr/>
        </p:nvGrpSpPr>
        <p:grpSpPr bwMode="auto">
          <a:xfrm>
            <a:off x="306388" y="1125538"/>
            <a:ext cx="1169987" cy="1406525"/>
            <a:chOff x="390525" y="1941513"/>
            <a:chExt cx="1169988" cy="1406525"/>
          </a:xfrm>
        </p:grpSpPr>
        <p:grpSp>
          <p:nvGrpSpPr>
            <p:cNvPr id="8211" name="그룹 89"/>
            <p:cNvGrpSpPr>
              <a:grpSpLocks/>
            </p:cNvGrpSpPr>
            <p:nvPr/>
          </p:nvGrpSpPr>
          <p:grpSpPr bwMode="auto">
            <a:xfrm>
              <a:off x="390525" y="1941513"/>
              <a:ext cx="1169988" cy="1169987"/>
              <a:chOff x="911974" y="2203681"/>
              <a:chExt cx="1762896" cy="1762896"/>
            </a:xfrm>
          </p:grpSpPr>
          <p:sp>
            <p:nvSpPr>
              <p:cNvPr id="5" name="다이아몬드 4"/>
              <p:cNvSpPr/>
              <p:nvPr/>
            </p:nvSpPr>
            <p:spPr>
              <a:xfrm>
                <a:off x="911974" y="2203681"/>
                <a:ext cx="1762896" cy="1762896"/>
              </a:xfrm>
              <a:prstGeom prst="diamond">
                <a:avLst/>
              </a:prstGeom>
              <a:noFill/>
              <a:ln w="41275">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dirty="0">
                  <a:latin typeface="굴림" pitchFamily="50" charset="-127"/>
                  <a:ea typeface="굴림" pitchFamily="50" charset="-127"/>
                </a:endParaRPr>
              </a:p>
            </p:txBody>
          </p:sp>
          <p:sp>
            <p:nvSpPr>
              <p:cNvPr id="6" name="다이아몬드 5"/>
              <p:cNvSpPr/>
              <p:nvPr/>
            </p:nvSpPr>
            <p:spPr>
              <a:xfrm>
                <a:off x="1026790" y="2318497"/>
                <a:ext cx="1552401" cy="1552401"/>
              </a:xfrm>
              <a:prstGeom prst="diamond">
                <a:avLst/>
              </a:prstGeom>
              <a:solidFill>
                <a:srgbClr val="BDD7EE"/>
              </a:solidFill>
              <a:ln w="412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dirty="0">
                  <a:latin typeface="굴림" pitchFamily="50" charset="-127"/>
                  <a:ea typeface="굴림" pitchFamily="50" charset="-127"/>
                </a:endParaRPr>
              </a:p>
            </p:txBody>
          </p:sp>
        </p:grpSp>
        <p:pic>
          <p:nvPicPr>
            <p:cNvPr id="8212" name="그림 94"/>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774700" y="2309813"/>
              <a:ext cx="4206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그림 1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154363"/>
              <a:ext cx="8524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0" name="그룹 49"/>
          <p:cNvGrpSpPr>
            <a:grpSpLocks/>
          </p:cNvGrpSpPr>
          <p:nvPr/>
        </p:nvGrpSpPr>
        <p:grpSpPr bwMode="auto">
          <a:xfrm>
            <a:off x="6537325" y="1355725"/>
            <a:ext cx="2606675" cy="1220788"/>
            <a:chOff x="6534150" y="2146300"/>
            <a:chExt cx="2606675" cy="1220967"/>
          </a:xfrm>
        </p:grpSpPr>
        <p:sp>
          <p:nvSpPr>
            <p:cNvPr id="42" name="직사각형 41"/>
            <p:cNvSpPr/>
            <p:nvPr/>
          </p:nvSpPr>
          <p:spPr>
            <a:xfrm>
              <a:off x="6534150" y="2146300"/>
              <a:ext cx="2606675" cy="779577"/>
            </a:xfrm>
            <a:prstGeom prst="rect">
              <a:avLst/>
            </a:prstGeom>
            <a:solidFill>
              <a:schemeClr val="accent5">
                <a:lumMod val="20000"/>
                <a:lumOff val="8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dirty="0">
                <a:latin typeface="굴림" pitchFamily="50" charset="-127"/>
                <a:ea typeface="굴림" pitchFamily="50" charset="-127"/>
              </a:endParaRPr>
            </a:p>
          </p:txBody>
        </p:sp>
        <p:sp>
          <p:nvSpPr>
            <p:cNvPr id="8210" name="TextBox 42"/>
            <p:cNvSpPr txBox="1">
              <a:spLocks noChangeArrowheads="1"/>
            </p:cNvSpPr>
            <p:nvPr/>
          </p:nvSpPr>
          <p:spPr bwMode="auto">
            <a:xfrm>
              <a:off x="6937821" y="2166941"/>
              <a:ext cx="2095500" cy="120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r">
                <a:lnSpc>
                  <a:spcPct val="100000"/>
                </a:lnSpc>
                <a:spcBef>
                  <a:spcPct val="0"/>
                </a:spcBef>
                <a:buFontTx/>
                <a:buNone/>
              </a:pPr>
              <a:r>
                <a:rPr lang="ko-KR" altLang="ko-KR" sz="2400" b="1">
                  <a:solidFill>
                    <a:srgbClr val="2F5597"/>
                  </a:solidFill>
                  <a:latin typeface="나눔고딕 ExtraBold" pitchFamily="50" charset="-127"/>
                  <a:ea typeface="나눔고딕 ExtraBold" pitchFamily="50" charset="-127"/>
                  <a:sym typeface="굴림" pitchFamily="50" charset="-127"/>
                </a:rPr>
                <a:t>Company</a:t>
              </a:r>
            </a:p>
            <a:p>
              <a:pPr algn="r">
                <a:lnSpc>
                  <a:spcPct val="100000"/>
                </a:lnSpc>
                <a:spcBef>
                  <a:spcPct val="0"/>
                </a:spcBef>
                <a:buFontTx/>
                <a:buNone/>
              </a:pPr>
              <a:r>
                <a:rPr lang="ko-KR" altLang="ko-KR" sz="2400" b="1">
                  <a:solidFill>
                    <a:srgbClr val="2F5597"/>
                  </a:solidFill>
                  <a:latin typeface="나눔고딕 ExtraBold" pitchFamily="50" charset="-127"/>
                  <a:ea typeface="나눔고딕 ExtraBold" pitchFamily="50" charset="-127"/>
                  <a:sym typeface="굴림" pitchFamily="50" charset="-127"/>
                </a:rPr>
                <a:t>Achievements</a:t>
              </a:r>
            </a:p>
          </p:txBody>
        </p:sp>
      </p:grpSp>
      <p:sp>
        <p:nvSpPr>
          <p:cNvPr id="8201" name="직사각형 35"/>
          <p:cNvSpPr>
            <a:spLocks noChangeArrowheads="1"/>
          </p:cNvSpPr>
          <p:nvPr/>
        </p:nvSpPr>
        <p:spPr bwMode="auto">
          <a:xfrm>
            <a:off x="2228850" y="3253333"/>
            <a:ext cx="68072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l">
              <a:lnSpc>
                <a:spcPct val="100000"/>
              </a:lnSpc>
              <a:spcBef>
                <a:spcPct val="0"/>
              </a:spcBef>
              <a:buFontTx/>
              <a:buNone/>
            </a:pPr>
            <a:r>
              <a:rPr lang="ko-KR" altLang="ko-KR" sz="1100" dirty="0">
                <a:latin typeface="굴림" pitchFamily="50" charset="-127"/>
                <a:ea typeface="굴림" pitchFamily="50" charset="-127"/>
                <a:sym typeface="굴림" pitchFamily="50" charset="-127"/>
              </a:rPr>
              <a:t>▶ 03.13 - </a:t>
            </a:r>
            <a:r>
              <a:rPr lang="ko-KR" altLang="ko-KR" sz="1100" b="1" dirty="0">
                <a:latin typeface="굴림" pitchFamily="50" charset="-127"/>
                <a:ea typeface="굴림" pitchFamily="50" charset="-127"/>
                <a:sym typeface="굴림" pitchFamily="50" charset="-127"/>
              </a:rPr>
              <a:t>Increased capital</a:t>
            </a:r>
          </a:p>
          <a:p>
            <a:pPr algn="l">
              <a:lnSpc>
                <a:spcPct val="100000"/>
              </a:lnSpc>
              <a:spcBef>
                <a:spcPct val="0"/>
              </a:spcBef>
              <a:buFontTx/>
              <a:buNone/>
            </a:pPr>
            <a:r>
              <a:rPr lang="ko-KR" altLang="ko-KR" sz="1100" dirty="0">
                <a:latin typeface="굴림" pitchFamily="50" charset="-127"/>
                <a:ea typeface="굴림" pitchFamily="50" charset="-127"/>
                <a:sym typeface="굴림" pitchFamily="50" charset="-127"/>
              </a:rPr>
              <a:t>▶ 03.22 - Relocated the headquarters (Busan Center for Creative Economy &amp; Innovation b-cube)</a:t>
            </a:r>
          </a:p>
          <a:p>
            <a:pPr algn="l">
              <a:lnSpc>
                <a:spcPct val="100000"/>
              </a:lnSpc>
              <a:spcBef>
                <a:spcPct val="0"/>
              </a:spcBef>
              <a:buFontTx/>
              <a:buNone/>
            </a:pPr>
            <a:r>
              <a:rPr lang="ko-KR" altLang="ko-KR" sz="1100" dirty="0" smtClean="0">
                <a:latin typeface="굴림" pitchFamily="50" charset="-127"/>
                <a:ea typeface="굴림" pitchFamily="50" charset="-127"/>
                <a:sym typeface="굴림" pitchFamily="50" charset="-127"/>
              </a:rPr>
              <a:t>▶ </a:t>
            </a:r>
            <a:r>
              <a:rPr lang="ko-KR" altLang="ko-KR" sz="1100" dirty="0">
                <a:latin typeface="굴림" pitchFamily="50" charset="-127"/>
                <a:ea typeface="굴림" pitchFamily="50" charset="-127"/>
                <a:sym typeface="굴림" pitchFamily="50" charset="-127"/>
              </a:rPr>
              <a:t>07.03 – </a:t>
            </a:r>
            <a:r>
              <a:rPr lang="ko-KR" altLang="ko-KR" sz="1100" b="1" dirty="0">
                <a:latin typeface="굴림" pitchFamily="50" charset="-127"/>
                <a:ea typeface="굴림" pitchFamily="50" charset="-127"/>
                <a:sym typeface="굴림" pitchFamily="50" charset="-127"/>
              </a:rPr>
              <a:t>Selected final as Start-up Growth Technology Development / Business Stepping </a:t>
            </a:r>
            <a:r>
              <a:rPr lang="ko-KR" altLang="ko-KR" sz="1100" b="1" dirty="0" smtClean="0">
                <a:latin typeface="굴림" pitchFamily="50" charset="-127"/>
                <a:ea typeface="굴림" pitchFamily="50" charset="-127"/>
                <a:sym typeface="굴림" pitchFamily="50" charset="-127"/>
              </a:rPr>
              <a:t>Ston</a:t>
            </a:r>
            <a:r>
              <a:rPr lang="en-US" altLang="ko-KR" sz="1100" b="1" dirty="0" smtClean="0">
                <a:latin typeface="굴림" pitchFamily="50" charset="-127"/>
                <a:ea typeface="굴림" pitchFamily="50" charset="-127"/>
                <a:sym typeface="굴림" pitchFamily="50" charset="-127"/>
              </a:rPr>
              <a:t>e  </a:t>
            </a:r>
          </a:p>
          <a:p>
            <a:pPr algn="l">
              <a:lnSpc>
                <a:spcPct val="100000"/>
              </a:lnSpc>
              <a:spcBef>
                <a:spcPct val="0"/>
              </a:spcBef>
              <a:buFontTx/>
              <a:buNone/>
            </a:pPr>
            <a:r>
              <a:rPr lang="en-US" altLang="ko-KR" sz="1100" b="1" dirty="0">
                <a:latin typeface="굴림" pitchFamily="50" charset="-127"/>
                <a:ea typeface="굴림" pitchFamily="50" charset="-127"/>
                <a:sym typeface="굴림" pitchFamily="50" charset="-127"/>
              </a:rPr>
              <a:t> </a:t>
            </a:r>
            <a:r>
              <a:rPr lang="en-US" altLang="ko-KR" sz="1100" b="1" dirty="0" smtClean="0">
                <a:latin typeface="굴림" pitchFamily="50" charset="-127"/>
                <a:ea typeface="굴림" pitchFamily="50" charset="-127"/>
                <a:sym typeface="굴림" pitchFamily="50" charset="-127"/>
              </a:rPr>
              <a:t>              </a:t>
            </a:r>
            <a:r>
              <a:rPr lang="ko-KR" altLang="ko-KR" sz="1100" b="1" dirty="0" smtClean="0">
                <a:latin typeface="굴림" pitchFamily="50" charset="-127"/>
                <a:ea typeface="굴림" pitchFamily="50" charset="-127"/>
                <a:sym typeface="굴림" pitchFamily="50" charset="-127"/>
              </a:rPr>
              <a:t>Business </a:t>
            </a:r>
            <a:r>
              <a:rPr lang="ko-KR" altLang="ko-KR" sz="1100" b="1" dirty="0">
                <a:latin typeface="굴림" pitchFamily="50" charset="-127"/>
                <a:ea typeface="굴림" pitchFamily="50" charset="-127"/>
                <a:sym typeface="굴림" pitchFamily="50" charset="-127"/>
              </a:rPr>
              <a:t>Initiative (3rd)</a:t>
            </a:r>
          </a:p>
          <a:p>
            <a:pPr algn="l">
              <a:lnSpc>
                <a:spcPct val="100000"/>
              </a:lnSpc>
              <a:spcBef>
                <a:spcPct val="0"/>
              </a:spcBef>
              <a:buFontTx/>
              <a:buNone/>
            </a:pPr>
            <a:r>
              <a:rPr lang="ko-KR" altLang="ko-KR" sz="1100" dirty="0">
                <a:latin typeface="굴림" pitchFamily="50" charset="-127"/>
                <a:ea typeface="굴림" pitchFamily="50" charset="-127"/>
                <a:sym typeface="굴림" pitchFamily="50" charset="-127"/>
              </a:rPr>
              <a:t>▶ 10.08 - </a:t>
            </a:r>
            <a:r>
              <a:rPr lang="ko-KR" altLang="ko-KR" sz="1100" b="1" dirty="0">
                <a:latin typeface="굴림" pitchFamily="50" charset="-127"/>
                <a:ea typeface="굴림" pitchFamily="50" charset="-127"/>
                <a:sym typeface="굴림" pitchFamily="50" charset="-127"/>
              </a:rPr>
              <a:t>2018 Selected as 1st Pre-TIPS program start-up project, Angel Investment</a:t>
            </a:r>
            <a:r>
              <a:rPr lang="en-US" altLang="ko-KR" sz="1100" b="1" dirty="0">
                <a:latin typeface="굴림" pitchFamily="50" charset="-127"/>
                <a:ea typeface="굴림" pitchFamily="50" charset="-127"/>
                <a:sym typeface="굴림" pitchFamily="50" charset="-127"/>
              </a:rPr>
              <a:t> </a:t>
            </a:r>
            <a:r>
              <a:rPr lang="ko-KR" altLang="ko-KR" sz="1100" b="1" dirty="0">
                <a:latin typeface="굴림" pitchFamily="50" charset="-127"/>
                <a:ea typeface="굴림" pitchFamily="50" charset="-127"/>
                <a:sym typeface="굴림" pitchFamily="50" charset="-127"/>
              </a:rPr>
              <a:t>Association)</a:t>
            </a:r>
          </a:p>
          <a:p>
            <a:pPr algn="l">
              <a:lnSpc>
                <a:spcPct val="100000"/>
              </a:lnSpc>
              <a:spcBef>
                <a:spcPct val="0"/>
              </a:spcBef>
              <a:buFontTx/>
              <a:buNone/>
            </a:pPr>
            <a:r>
              <a:rPr lang="ko-KR" altLang="ko-KR" sz="1100" dirty="0">
                <a:latin typeface="굴림" pitchFamily="50" charset="-127"/>
                <a:ea typeface="굴림" pitchFamily="50" charset="-127"/>
                <a:sym typeface="굴림" pitchFamily="50" charset="-127"/>
              </a:rPr>
              <a:t>▶ 10.29 - Participated in an introductory event to find cooperative medium-sized enterprises,  </a:t>
            </a:r>
            <a:endParaRPr lang="en-US" altLang="ko-KR" sz="1100" dirty="0">
              <a:latin typeface="굴림" pitchFamily="50" charset="-127"/>
              <a:ea typeface="굴림" pitchFamily="50" charset="-127"/>
              <a:sym typeface="굴림" pitchFamily="50" charset="-127"/>
            </a:endParaRPr>
          </a:p>
          <a:p>
            <a:pPr algn="l">
              <a:lnSpc>
                <a:spcPct val="100000"/>
              </a:lnSpc>
              <a:spcBef>
                <a:spcPct val="0"/>
              </a:spcBef>
              <a:buFontTx/>
              <a:buNone/>
            </a:pPr>
            <a:r>
              <a:rPr lang="en-US" altLang="ko-KR" sz="1100" dirty="0">
                <a:latin typeface="굴림" pitchFamily="50" charset="-127"/>
                <a:ea typeface="굴림" pitchFamily="50" charset="-127"/>
                <a:sym typeface="굴림" pitchFamily="50" charset="-127"/>
              </a:rPr>
              <a:t>                </a:t>
            </a:r>
            <a:r>
              <a:rPr lang="ko-KR" altLang="ko-KR" sz="1100" b="1" dirty="0">
                <a:latin typeface="굴림" pitchFamily="50" charset="-127"/>
                <a:ea typeface="굴림" pitchFamily="50" charset="-127"/>
                <a:sym typeface="굴림" pitchFamily="50" charset="-127"/>
              </a:rPr>
              <a:t>Samsung Electronics/Hosted </a:t>
            </a:r>
            <a:r>
              <a:rPr lang="ko-KR" altLang="ko-KR" sz="1100" dirty="0">
                <a:latin typeface="굴림" pitchFamily="50" charset="-127"/>
                <a:ea typeface="굴림" pitchFamily="50" charset="-127"/>
                <a:sym typeface="굴림" pitchFamily="50" charset="-127"/>
              </a:rPr>
              <a:t>by KISTA</a:t>
            </a:r>
          </a:p>
          <a:p>
            <a:pPr algn="l">
              <a:lnSpc>
                <a:spcPct val="100000"/>
              </a:lnSpc>
              <a:spcBef>
                <a:spcPct val="0"/>
              </a:spcBef>
              <a:buFontTx/>
              <a:buNone/>
            </a:pPr>
            <a:r>
              <a:rPr lang="ko-KR" altLang="ko-KR" sz="1100" dirty="0" smtClean="0">
                <a:latin typeface="굴림" pitchFamily="50" charset="-127"/>
                <a:ea typeface="굴림" pitchFamily="50" charset="-127"/>
                <a:sym typeface="굴림" pitchFamily="50" charset="-127"/>
              </a:rPr>
              <a:t>▶ </a:t>
            </a:r>
            <a:r>
              <a:rPr lang="ko-KR" altLang="ko-KR" sz="1100" dirty="0">
                <a:latin typeface="굴림" pitchFamily="50" charset="-127"/>
                <a:ea typeface="굴림" pitchFamily="50" charset="-127"/>
                <a:sym typeface="굴림" pitchFamily="50" charset="-127"/>
              </a:rPr>
              <a:t>12.27 - </a:t>
            </a:r>
            <a:r>
              <a:rPr lang="ko-KR" altLang="ko-KR" sz="1100" b="1" dirty="0">
                <a:latin typeface="굴림" pitchFamily="50" charset="-127"/>
                <a:ea typeface="굴림" pitchFamily="50" charset="-127"/>
                <a:sym typeface="굴림" pitchFamily="50" charset="-127"/>
              </a:rPr>
              <a:t>OIS-related new patent application </a:t>
            </a:r>
            <a:r>
              <a:rPr lang="ko-KR" altLang="ko-KR" sz="1100" dirty="0">
                <a:latin typeface="굴림" pitchFamily="50" charset="-127"/>
                <a:ea typeface="굴림" pitchFamily="50" charset="-127"/>
                <a:sym typeface="굴림" pitchFamily="50" charset="-127"/>
              </a:rPr>
              <a:t>(10-2018-0170915,</a:t>
            </a:r>
            <a:r>
              <a:rPr lang="en-US" altLang="ko-KR" sz="1100" dirty="0">
                <a:latin typeface="굴림" pitchFamily="50" charset="-127"/>
                <a:ea typeface="굴림" pitchFamily="50" charset="-127"/>
                <a:sym typeface="굴림" pitchFamily="50" charset="-127"/>
              </a:rPr>
              <a:t> </a:t>
            </a:r>
            <a:r>
              <a:rPr lang="ko-KR" altLang="ko-KR" sz="1100" dirty="0">
                <a:latin typeface="굴림" pitchFamily="50" charset="-127"/>
                <a:ea typeface="굴림" pitchFamily="50" charset="-127"/>
                <a:sym typeface="굴림" pitchFamily="50" charset="-127"/>
              </a:rPr>
              <a:t>Positioning board assembly for </a:t>
            </a:r>
            <a:endParaRPr lang="en-US" altLang="ko-KR" sz="1100" dirty="0">
              <a:latin typeface="굴림" pitchFamily="50" charset="-127"/>
              <a:ea typeface="굴림" pitchFamily="50" charset="-127"/>
              <a:sym typeface="굴림" pitchFamily="50" charset="-127"/>
            </a:endParaRPr>
          </a:p>
          <a:p>
            <a:pPr>
              <a:lnSpc>
                <a:spcPct val="100000"/>
              </a:lnSpc>
              <a:spcBef>
                <a:spcPct val="0"/>
              </a:spcBef>
              <a:buFontTx/>
              <a:buNone/>
            </a:pPr>
            <a:r>
              <a:rPr lang="en-US" altLang="ko-KR" sz="1100" dirty="0">
                <a:latin typeface="굴림" pitchFamily="50" charset="-127"/>
                <a:ea typeface="굴림" pitchFamily="50" charset="-127"/>
                <a:sym typeface="굴림" pitchFamily="50" charset="-127"/>
              </a:rPr>
              <a:t>                 </a:t>
            </a:r>
            <a:r>
              <a:rPr lang="ko-KR" altLang="ko-KR" sz="1100" dirty="0">
                <a:latin typeface="굴림" pitchFamily="50" charset="-127"/>
                <a:ea typeface="굴림" pitchFamily="50" charset="-127"/>
                <a:sym typeface="굴림" pitchFamily="50" charset="-127"/>
              </a:rPr>
              <a:t>camera module, and manufacturing method thereof, including camera module</a:t>
            </a:r>
          </a:p>
        </p:txBody>
      </p:sp>
      <p:grpSp>
        <p:nvGrpSpPr>
          <p:cNvPr id="8202" name="그룹 54"/>
          <p:cNvGrpSpPr>
            <a:grpSpLocks/>
          </p:cNvGrpSpPr>
          <p:nvPr/>
        </p:nvGrpSpPr>
        <p:grpSpPr bwMode="auto">
          <a:xfrm>
            <a:off x="977900" y="3284984"/>
            <a:ext cx="1169988" cy="1427163"/>
            <a:chOff x="977223" y="3647291"/>
            <a:chExt cx="1169987" cy="1427163"/>
          </a:xfrm>
        </p:grpSpPr>
        <p:grpSp>
          <p:nvGrpSpPr>
            <p:cNvPr id="8204" name="그룹 99"/>
            <p:cNvGrpSpPr>
              <a:grpSpLocks/>
            </p:cNvGrpSpPr>
            <p:nvPr/>
          </p:nvGrpSpPr>
          <p:grpSpPr bwMode="auto">
            <a:xfrm>
              <a:off x="977223" y="3647291"/>
              <a:ext cx="1169987" cy="1169988"/>
              <a:chOff x="911974" y="2180919"/>
              <a:chExt cx="1762896" cy="1762896"/>
            </a:xfrm>
          </p:grpSpPr>
          <p:sp>
            <p:nvSpPr>
              <p:cNvPr id="15" name="다이아몬드 14"/>
              <p:cNvSpPr/>
              <p:nvPr/>
            </p:nvSpPr>
            <p:spPr>
              <a:xfrm>
                <a:off x="911974" y="2180919"/>
                <a:ext cx="1762896" cy="1762896"/>
              </a:xfrm>
              <a:prstGeom prst="diamond">
                <a:avLst/>
              </a:prstGeom>
              <a:noFill/>
              <a:ln w="41275">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dirty="0">
                  <a:latin typeface="굴림" pitchFamily="50" charset="-127"/>
                  <a:ea typeface="굴림" pitchFamily="50" charset="-127"/>
                </a:endParaRPr>
              </a:p>
            </p:txBody>
          </p:sp>
          <p:sp>
            <p:nvSpPr>
              <p:cNvPr id="16" name="다이아몬드 15"/>
              <p:cNvSpPr/>
              <p:nvPr/>
            </p:nvSpPr>
            <p:spPr>
              <a:xfrm>
                <a:off x="1017221" y="2295734"/>
                <a:ext cx="1552401" cy="1554792"/>
              </a:xfrm>
              <a:prstGeom prst="diamond">
                <a:avLst/>
              </a:prstGeom>
              <a:solidFill>
                <a:schemeClr val="accent1">
                  <a:lumMod val="75000"/>
                </a:scheme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dirty="0">
                  <a:solidFill>
                    <a:schemeClr val="accent5">
                      <a:lumMod val="75000"/>
                    </a:schemeClr>
                  </a:solidFill>
                  <a:latin typeface="굴림" pitchFamily="50" charset="-127"/>
                  <a:ea typeface="굴림" pitchFamily="50" charset="-127"/>
                </a:endParaRPr>
              </a:p>
            </p:txBody>
          </p:sp>
        </p:grpSp>
        <p:pic>
          <p:nvPicPr>
            <p:cNvPr id="8205" name="그림 118"/>
            <p:cNvPicPr>
              <a:picLocks noChangeAspect="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1412198" y="3985429"/>
              <a:ext cx="3746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그림 1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5972" y="4880779"/>
              <a:ext cx="8524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3" name="슬라이드 번호 개체 틀 5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00000"/>
              </a:lnSpc>
              <a:spcBef>
                <a:spcPct val="0"/>
              </a:spcBef>
              <a:buFontTx/>
              <a:buNone/>
            </a:pPr>
            <a:fld id="{26AD3CC2-19C1-428D-8D3E-B92A20BDECDE}" type="slidenum">
              <a:rPr lang="ko-KR" altLang="ko-KR" sz="1200" smtClean="0">
                <a:solidFill>
                  <a:srgbClr val="898989"/>
                </a:solidFill>
                <a:latin typeface="굴림" pitchFamily="50" charset="-127"/>
                <a:ea typeface="굴림" pitchFamily="50" charset="-127"/>
                <a:sym typeface="굴림" pitchFamily="50" charset="-127"/>
              </a:rPr>
              <a:pPr>
                <a:lnSpc>
                  <a:spcPct val="100000"/>
                </a:lnSpc>
                <a:spcBef>
                  <a:spcPct val="0"/>
                </a:spcBef>
                <a:buFontTx/>
                <a:buNone/>
              </a:pPr>
              <a:t>3</a:t>
            </a:fld>
            <a:endParaRPr lang="ko-KR" altLang="ko-KR" sz="1200" smtClean="0">
              <a:solidFill>
                <a:srgbClr val="898989"/>
              </a:solidFill>
              <a:latin typeface="굴림" pitchFamily="50" charset="-127"/>
              <a:ea typeface="굴림" pitchFamily="50" charset="-127"/>
              <a:sym typeface="굴림" pitchFamily="50" charset="-127"/>
            </a:endParaRPr>
          </a:p>
        </p:txBody>
      </p:sp>
      <p:sp>
        <p:nvSpPr>
          <p:cNvPr id="2" name="직사각형 1"/>
          <p:cNvSpPr/>
          <p:nvPr/>
        </p:nvSpPr>
        <p:spPr>
          <a:xfrm>
            <a:off x="1547664" y="4695527"/>
            <a:ext cx="748923" cy="461665"/>
          </a:xfrm>
          <a:prstGeom prst="rect">
            <a:avLst/>
          </a:prstGeom>
        </p:spPr>
        <p:txBody>
          <a:bodyPr wrap="none">
            <a:spAutoFit/>
          </a:bodyPr>
          <a:lstStyle/>
          <a:p>
            <a:pPr>
              <a:defRPr/>
            </a:pPr>
            <a:r>
              <a:rPr lang="en-US" altLang="ko-KR" sz="2400" dirty="0">
                <a:solidFill>
                  <a:schemeClr val="tx1">
                    <a:lumMod val="65000"/>
                    <a:lumOff val="35000"/>
                  </a:schemeClr>
                </a:solidFill>
                <a:effectLst/>
                <a:latin typeface="Sandoll 고딕Neo1 07 Bold" panose="020B0600000101010101" pitchFamily="34" charset="-127"/>
                <a:ea typeface="Sandoll 고딕Neo1 07 Bold" panose="020B0600000101010101" pitchFamily="34" charset="-127"/>
              </a:rPr>
              <a:t>2019</a:t>
            </a:r>
            <a:endParaRPr lang="ko-KR" altLang="en-US" sz="2400" dirty="0">
              <a:solidFill>
                <a:schemeClr val="tx1">
                  <a:lumMod val="65000"/>
                  <a:lumOff val="35000"/>
                </a:schemeClr>
              </a:solidFill>
              <a:effectLst/>
              <a:latin typeface="Sandoll 고딕Neo1 07 Bold" panose="020B0600000101010101" pitchFamily="34" charset="-127"/>
              <a:ea typeface="Sandoll 고딕Neo1 07 Bold" panose="020B0600000101010101" pitchFamily="34" charset="-127"/>
            </a:endParaRPr>
          </a:p>
        </p:txBody>
      </p:sp>
      <p:sp>
        <p:nvSpPr>
          <p:cNvPr id="3" name="직사각형 2"/>
          <p:cNvSpPr/>
          <p:nvPr/>
        </p:nvSpPr>
        <p:spPr>
          <a:xfrm>
            <a:off x="1475656" y="5078794"/>
            <a:ext cx="7128792" cy="1446550"/>
          </a:xfrm>
          <a:prstGeom prst="rect">
            <a:avLst/>
          </a:prstGeom>
        </p:spPr>
        <p:txBody>
          <a:bodyPr wrap="square">
            <a:spAutoFit/>
          </a:bodyPr>
          <a:lstStyle/>
          <a:p>
            <a:pPr lvl="0" algn="l" fontAlgn="auto">
              <a:spcBef>
                <a:spcPts val="0"/>
              </a:spcBef>
              <a:spcAft>
                <a:spcPts val="0"/>
              </a:spcAft>
              <a:defRPr/>
            </a:pPr>
            <a:r>
              <a:rPr lang="ko-KR" altLang="en-US" sz="1100" b="1" dirty="0">
                <a:solidFill>
                  <a:prstClr val="black">
                    <a:lumMod val="85000"/>
                    <a:lumOff val="15000"/>
                  </a:prstClr>
                </a:solidFill>
                <a:effectLst/>
                <a:latin typeface="휴먼명조" panose="02010504000101010101" pitchFamily="2" charset="-127"/>
                <a:ea typeface="휴먼명조" panose="02010504000101010101" pitchFamily="2" charset="-127"/>
              </a:rPr>
              <a:t>▶ </a:t>
            </a:r>
            <a:r>
              <a:rPr lang="en-US" altLang="ko-KR" sz="1100" b="1" dirty="0">
                <a:effectLst/>
                <a:latin typeface="휴먼명조" panose="02010504000101010101" pitchFamily="2" charset="-127"/>
                <a:ea typeface="휴먼명조" panose="02010504000101010101" pitchFamily="2" charset="-127"/>
              </a:rPr>
              <a:t>04. 11 </a:t>
            </a:r>
            <a:r>
              <a:rPr lang="en-US" altLang="ko-KR" sz="1100" b="1" dirty="0" smtClean="0">
                <a:effectLst/>
                <a:latin typeface="휴먼명조" panose="02010504000101010101" pitchFamily="2" charset="-127"/>
                <a:ea typeface="휴먼명조" panose="02010504000101010101" pitchFamily="2" charset="-127"/>
              </a:rPr>
              <a:t>-</a:t>
            </a:r>
            <a:r>
              <a:rPr lang="ko-KR" altLang="ko-KR" sz="1100" b="1" dirty="0">
                <a:sym typeface="굴림" pitchFamily="50" charset="-127"/>
              </a:rPr>
              <a:t> </a:t>
            </a:r>
            <a:r>
              <a:rPr lang="en-US" altLang="ko-KR" sz="1100" b="1" dirty="0" smtClean="0">
                <a:sym typeface="굴림" pitchFamily="50" charset="-127"/>
              </a:rPr>
              <a:t>N</a:t>
            </a:r>
            <a:r>
              <a:rPr lang="ko-KR" altLang="ko-KR" sz="1100" b="1" dirty="0" smtClean="0">
                <a:sym typeface="굴림" pitchFamily="50" charset="-127"/>
              </a:rPr>
              <a:t>ew </a:t>
            </a:r>
            <a:r>
              <a:rPr lang="ko-KR" altLang="ko-KR" sz="1100" b="1" dirty="0">
                <a:sym typeface="굴림" pitchFamily="50" charset="-127"/>
              </a:rPr>
              <a:t>patent application </a:t>
            </a:r>
            <a:r>
              <a:rPr lang="en-US" altLang="ko-KR" sz="1100" b="1" dirty="0" smtClean="0">
                <a:effectLst/>
                <a:latin typeface="휴먼명조" panose="02010504000101010101" pitchFamily="2" charset="-127"/>
                <a:ea typeface="휴먼명조" panose="02010504000101010101" pitchFamily="2" charset="-127"/>
              </a:rPr>
              <a:t>(No 10-2019-0042283)</a:t>
            </a:r>
          </a:p>
          <a:p>
            <a:pPr lvl="0" algn="l" fontAlgn="auto">
              <a:spcBef>
                <a:spcPts val="0"/>
              </a:spcBef>
              <a:spcAft>
                <a:spcPts val="0"/>
              </a:spcAft>
              <a:defRPr/>
            </a:pPr>
            <a:r>
              <a:rPr lang="en-US" altLang="ko-KR" sz="1100" b="1" dirty="0" smtClean="0">
                <a:effectLst/>
              </a:rPr>
              <a:t>▶ </a:t>
            </a:r>
            <a:r>
              <a:rPr lang="en-US" altLang="ko-KR" sz="1100" b="1" dirty="0">
                <a:effectLst/>
              </a:rPr>
              <a:t>05. </a:t>
            </a:r>
            <a:r>
              <a:rPr lang="en-US" altLang="ko-KR" sz="1100" b="1" dirty="0" smtClean="0">
                <a:effectLst/>
              </a:rPr>
              <a:t>31-</a:t>
            </a:r>
            <a:r>
              <a:rPr lang="en-US" altLang="ko-KR" sz="1100" dirty="0" smtClean="0">
                <a:effectLst/>
              </a:rPr>
              <a:t>『</a:t>
            </a:r>
            <a:r>
              <a:rPr lang="en-US" altLang="ko-KR" sz="1100" b="1" dirty="0" smtClean="0">
                <a:effectLst/>
              </a:rPr>
              <a:t>KRX-IBK CHANGGONG</a:t>
            </a:r>
            <a:r>
              <a:rPr lang="ko-KR" altLang="en-US" sz="1100" b="1" dirty="0" smtClean="0">
                <a:effectLst/>
              </a:rPr>
              <a:t> </a:t>
            </a:r>
            <a:r>
              <a:rPr lang="en-US" altLang="ko-KR" sz="1100" b="1" dirty="0" smtClean="0">
                <a:effectLst/>
              </a:rPr>
              <a:t>BUSAN</a:t>
            </a:r>
            <a:r>
              <a:rPr lang="ko-KR" altLang="en-US" sz="1100" b="1" dirty="0" smtClean="0">
                <a:effectLst/>
              </a:rPr>
              <a:t> </a:t>
            </a:r>
            <a:r>
              <a:rPr lang="en-US" altLang="ko-KR" sz="1100" b="1" dirty="0" smtClean="0">
                <a:effectLst/>
              </a:rPr>
              <a:t>1th</a:t>
            </a:r>
            <a:r>
              <a:rPr lang="en-US" altLang="ko-KR" sz="1100" dirty="0" smtClean="0">
                <a:effectLst/>
              </a:rPr>
              <a:t>』</a:t>
            </a:r>
            <a:r>
              <a:rPr lang="en-US" altLang="ko-KR" sz="1100" b="1" dirty="0" smtClean="0">
                <a:effectLst/>
              </a:rPr>
              <a:t>Final Selection</a:t>
            </a:r>
            <a:r>
              <a:rPr lang="en-US" altLang="ko-KR" sz="1100" b="1" dirty="0">
                <a:effectLst/>
              </a:rPr>
              <a:t>, </a:t>
            </a:r>
            <a:r>
              <a:rPr lang="en-US" altLang="ko-KR" sz="1100" b="1" dirty="0" smtClean="0">
                <a:effectLst/>
              </a:rPr>
              <a:t> KRX- </a:t>
            </a:r>
            <a:r>
              <a:rPr lang="en-US" altLang="ko-KR" sz="1100" b="1" dirty="0">
                <a:effectLst/>
              </a:rPr>
              <a:t>IBK </a:t>
            </a:r>
            <a:r>
              <a:rPr lang="en-US" altLang="ko-KR" sz="1100" b="1" dirty="0" smtClean="0">
                <a:effectLst/>
              </a:rPr>
              <a:t>(Industrial Bank of Korea)</a:t>
            </a:r>
          </a:p>
          <a:p>
            <a:pPr lvl="0" algn="l" fontAlgn="auto">
              <a:spcBef>
                <a:spcPts val="0"/>
              </a:spcBef>
              <a:spcAft>
                <a:spcPts val="0"/>
              </a:spcAft>
              <a:defRPr/>
            </a:pPr>
            <a:r>
              <a:rPr lang="en-US" altLang="ko-KR" sz="1100" b="1" dirty="0">
                <a:effectLst/>
              </a:rPr>
              <a:t>▶ </a:t>
            </a:r>
            <a:r>
              <a:rPr lang="en-US" altLang="ko-KR" sz="1100" b="1" dirty="0" smtClean="0">
                <a:effectLst/>
              </a:rPr>
              <a:t>06. 01-  </a:t>
            </a:r>
            <a:r>
              <a:rPr lang="en-US" altLang="ko-KR" sz="1100" b="1" dirty="0">
                <a:effectLst/>
              </a:rPr>
              <a:t>2019 Busan’s Leading Tech Start-up (NO:2019-Bright-14/ Bright Club) Certificate, </a:t>
            </a:r>
          </a:p>
          <a:p>
            <a:pPr lvl="0" algn="l" fontAlgn="auto">
              <a:spcBef>
                <a:spcPts val="0"/>
              </a:spcBef>
              <a:spcAft>
                <a:spcPts val="0"/>
              </a:spcAft>
              <a:defRPr/>
            </a:pPr>
            <a:r>
              <a:rPr lang="en-US" altLang="ko-KR" sz="1100" b="1" dirty="0">
                <a:effectLst/>
              </a:rPr>
              <a:t>           </a:t>
            </a:r>
            <a:r>
              <a:rPr lang="en-US" altLang="ko-KR" sz="1100" b="1" dirty="0" smtClean="0">
                <a:effectLst/>
              </a:rPr>
              <a:t>      </a:t>
            </a:r>
            <a:r>
              <a:rPr lang="en-US" altLang="ko-KR" sz="1100" b="1" dirty="0">
                <a:effectLst/>
              </a:rPr>
              <a:t>Busan metropolitan City </a:t>
            </a:r>
          </a:p>
          <a:p>
            <a:pPr lvl="0" algn="l" fontAlgn="auto">
              <a:spcBef>
                <a:spcPts val="0"/>
              </a:spcBef>
              <a:spcAft>
                <a:spcPts val="0"/>
              </a:spcAft>
              <a:defRPr/>
            </a:pPr>
            <a:r>
              <a:rPr lang="en-US" altLang="ko-KR" sz="1100" b="1" dirty="0">
                <a:effectLst/>
              </a:rPr>
              <a:t>▶ </a:t>
            </a:r>
            <a:r>
              <a:rPr lang="en-US" altLang="ko-KR" sz="1100" b="1" dirty="0" smtClean="0">
                <a:effectLst/>
              </a:rPr>
              <a:t>07</a:t>
            </a:r>
            <a:r>
              <a:rPr lang="en-US" altLang="ko-KR" sz="1100" b="1" dirty="0">
                <a:effectLst/>
              </a:rPr>
              <a:t>. 01: Signed technology transfer contract (dedicated license) with </a:t>
            </a:r>
            <a:r>
              <a:rPr lang="en-US" altLang="ko-KR" sz="1100" b="1" dirty="0" err="1">
                <a:effectLst/>
              </a:rPr>
              <a:t>Kangwon</a:t>
            </a:r>
            <a:r>
              <a:rPr lang="en-US" altLang="ko-KR" sz="1100" b="1" dirty="0">
                <a:effectLst/>
              </a:rPr>
              <a:t> National University  </a:t>
            </a:r>
            <a:r>
              <a:rPr lang="en-US" altLang="ko-KR" sz="1100" b="1" dirty="0" smtClean="0">
                <a:effectLst/>
              </a:rPr>
              <a:t>    </a:t>
            </a:r>
          </a:p>
          <a:p>
            <a:pPr lvl="0" algn="l" fontAlgn="auto">
              <a:spcBef>
                <a:spcPts val="0"/>
              </a:spcBef>
              <a:spcAft>
                <a:spcPts val="0"/>
              </a:spcAft>
              <a:defRPr/>
            </a:pPr>
            <a:r>
              <a:rPr lang="en-US" altLang="ko-KR" sz="1100" b="1" dirty="0">
                <a:effectLst/>
              </a:rPr>
              <a:t> </a:t>
            </a:r>
            <a:r>
              <a:rPr lang="en-US" altLang="ko-KR" sz="1100" b="1" dirty="0" smtClean="0">
                <a:effectLst/>
              </a:rPr>
              <a:t>            "</a:t>
            </a:r>
            <a:r>
              <a:rPr lang="en-US" altLang="ko-KR" sz="1100" b="1" dirty="0">
                <a:effectLst/>
              </a:rPr>
              <a:t>WSR Relational calculation algorithm/ C-2017-032359, Korea Copyright </a:t>
            </a:r>
            <a:r>
              <a:rPr lang="en-US" altLang="ko-KR" sz="1100" b="1" dirty="0" smtClean="0">
                <a:effectLst/>
              </a:rPr>
              <a:t>Commission</a:t>
            </a:r>
          </a:p>
          <a:p>
            <a:pPr lvl="0" algn="l" fontAlgn="auto">
              <a:spcBef>
                <a:spcPts val="0"/>
              </a:spcBef>
              <a:spcAft>
                <a:spcPts val="0"/>
              </a:spcAft>
              <a:defRPr/>
            </a:pPr>
            <a:r>
              <a:rPr lang="ko-KR" altLang="en-US" sz="1100" b="1" dirty="0" smtClean="0">
                <a:effectLst/>
              </a:rPr>
              <a:t>▶</a:t>
            </a:r>
            <a:r>
              <a:rPr lang="en-US" altLang="ko-KR" sz="1100" b="1" dirty="0">
                <a:effectLst/>
              </a:rPr>
              <a:t> </a:t>
            </a:r>
            <a:r>
              <a:rPr lang="en-US" altLang="ko-KR" sz="1100" b="1" dirty="0" smtClean="0">
                <a:effectLst/>
              </a:rPr>
              <a:t>07</a:t>
            </a:r>
            <a:r>
              <a:rPr lang="en-US" altLang="ko-KR" sz="1100" b="1" dirty="0">
                <a:effectLst/>
              </a:rPr>
              <a:t>. 30: The </a:t>
            </a:r>
            <a:r>
              <a:rPr lang="en-US" altLang="ko-KR" sz="1100" b="1" dirty="0" smtClean="0">
                <a:effectLst/>
              </a:rPr>
              <a:t>“No 10-2018-0170915" </a:t>
            </a:r>
            <a:r>
              <a:rPr lang="en-US" altLang="ko-KR" sz="1100" b="1" dirty="0">
                <a:effectLst/>
              </a:rPr>
              <a:t>patent filed in 18.12.27 is registered.(</a:t>
            </a:r>
            <a:r>
              <a:rPr lang="en-US" altLang="ko-KR" sz="1100" b="1" dirty="0" smtClean="0">
                <a:effectLst/>
              </a:rPr>
              <a:t>No. 10-2007207</a:t>
            </a:r>
            <a:r>
              <a:rPr lang="en-US" altLang="ko-KR" sz="1100" b="1" dirty="0">
                <a:effectLst/>
              </a:rPr>
              <a:t>)</a:t>
            </a:r>
            <a:r>
              <a:rPr lang="ko-KR" altLang="en-US" sz="1100" b="1" dirty="0" smtClean="0">
                <a:effectLst/>
              </a:rPr>
              <a:t> </a:t>
            </a:r>
            <a:endParaRPr lang="en-US" altLang="ko-KR" sz="1100" b="1" dirty="0" smtClean="0">
              <a:effectLst/>
            </a:endParaRPr>
          </a:p>
          <a:p>
            <a:pPr lvl="0" algn="l" fontAlgn="auto">
              <a:spcBef>
                <a:spcPts val="0"/>
              </a:spcBef>
              <a:spcAft>
                <a:spcPts val="0"/>
              </a:spcAft>
              <a:defRPr/>
            </a:pPr>
            <a:r>
              <a:rPr lang="ko-KR" altLang="en-US" sz="1100" b="1" dirty="0">
                <a:effectLst/>
              </a:rPr>
              <a:t>▶ </a:t>
            </a:r>
            <a:r>
              <a:rPr lang="en-US" altLang="ko-KR" sz="1100" b="1" dirty="0" smtClean="0">
                <a:effectLst/>
              </a:rPr>
              <a:t>08</a:t>
            </a:r>
            <a:r>
              <a:rPr lang="en-US" altLang="ko-KR" sz="1100" b="1" dirty="0">
                <a:effectLst/>
              </a:rPr>
              <a:t>. 09: PCT application of patent </a:t>
            </a:r>
            <a:r>
              <a:rPr lang="en-US" altLang="ko-KR" sz="1100" b="1" dirty="0" smtClean="0">
                <a:effectLst/>
              </a:rPr>
              <a:t>No </a:t>
            </a:r>
            <a:r>
              <a:rPr lang="en-US" altLang="ko-KR" sz="1100" b="1" dirty="0">
                <a:effectLst/>
              </a:rPr>
              <a:t>10-2007207 (PCT / KR2019 / 010069).</a:t>
            </a:r>
            <a:endParaRPr lang="ko-KR" altLang="en-US" sz="1100" b="1" dirty="0">
              <a:effectLst/>
            </a:endParaRPr>
          </a:p>
        </p:txBody>
      </p:sp>
      <p:grpSp>
        <p:nvGrpSpPr>
          <p:cNvPr id="26" name="그룹 25"/>
          <p:cNvGrpSpPr>
            <a:grpSpLocks/>
          </p:cNvGrpSpPr>
          <p:nvPr/>
        </p:nvGrpSpPr>
        <p:grpSpPr bwMode="auto">
          <a:xfrm>
            <a:off x="251520" y="5157192"/>
            <a:ext cx="1169988" cy="1406525"/>
            <a:chOff x="390525" y="1941513"/>
            <a:chExt cx="1169988" cy="1406525"/>
          </a:xfrm>
        </p:grpSpPr>
        <p:grpSp>
          <p:nvGrpSpPr>
            <p:cNvPr id="27" name="그룹 26"/>
            <p:cNvGrpSpPr>
              <a:grpSpLocks/>
            </p:cNvGrpSpPr>
            <p:nvPr/>
          </p:nvGrpSpPr>
          <p:grpSpPr bwMode="auto">
            <a:xfrm>
              <a:off x="390525" y="1941513"/>
              <a:ext cx="1169988" cy="1169987"/>
              <a:chOff x="911974" y="2203681"/>
              <a:chExt cx="1762896" cy="1762896"/>
            </a:xfrm>
          </p:grpSpPr>
          <p:sp>
            <p:nvSpPr>
              <p:cNvPr id="30" name="다이아몬드 29"/>
              <p:cNvSpPr/>
              <p:nvPr/>
            </p:nvSpPr>
            <p:spPr>
              <a:xfrm>
                <a:off x="911974" y="2203681"/>
                <a:ext cx="1762896" cy="1762896"/>
              </a:xfrm>
              <a:prstGeom prst="diamond">
                <a:avLst/>
              </a:prstGeom>
              <a:noFill/>
              <a:ln w="41275">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ctr" rtl="0" fontAlgn="base" latinLnBrk="1">
                  <a:spcBef>
                    <a:spcPct val="0"/>
                  </a:spcBef>
                  <a:spcAft>
                    <a:spcPct val="0"/>
                  </a:spcAft>
                  <a:defRPr kumimoji="1" kern="1200">
                    <a:solidFill>
                      <a:schemeClr val="lt1"/>
                    </a:solidFill>
                    <a:effectLst>
                      <a:outerShdw blurRad="38100" dist="38100" dir="2700000" algn="tl">
                        <a:srgbClr val="000000">
                          <a:alpha val="43137"/>
                        </a:srgbClr>
                      </a:outerShdw>
                    </a:effectLst>
                    <a:latin typeface="+mn-lt"/>
                    <a:ea typeface="+mn-ea"/>
                    <a:cs typeface="+mn-cs"/>
                  </a:defRPr>
                </a:lvl1pPr>
                <a:lvl2pPr marL="457200" algn="ctr" rtl="0" fontAlgn="base" latinLnBrk="1">
                  <a:spcBef>
                    <a:spcPct val="0"/>
                  </a:spcBef>
                  <a:spcAft>
                    <a:spcPct val="0"/>
                  </a:spcAft>
                  <a:defRPr kumimoji="1" kern="1200">
                    <a:solidFill>
                      <a:schemeClr val="lt1"/>
                    </a:solidFill>
                    <a:effectLst>
                      <a:outerShdw blurRad="38100" dist="38100" dir="2700000" algn="tl">
                        <a:srgbClr val="000000">
                          <a:alpha val="43137"/>
                        </a:srgbClr>
                      </a:outerShdw>
                    </a:effectLst>
                    <a:latin typeface="+mn-lt"/>
                    <a:ea typeface="+mn-ea"/>
                    <a:cs typeface="+mn-cs"/>
                  </a:defRPr>
                </a:lvl2pPr>
                <a:lvl3pPr marL="914400" algn="ctr" rtl="0" fontAlgn="base" latinLnBrk="1">
                  <a:spcBef>
                    <a:spcPct val="0"/>
                  </a:spcBef>
                  <a:spcAft>
                    <a:spcPct val="0"/>
                  </a:spcAft>
                  <a:defRPr kumimoji="1" kern="1200">
                    <a:solidFill>
                      <a:schemeClr val="lt1"/>
                    </a:solidFill>
                    <a:effectLst>
                      <a:outerShdw blurRad="38100" dist="38100" dir="2700000" algn="tl">
                        <a:srgbClr val="000000">
                          <a:alpha val="43137"/>
                        </a:srgbClr>
                      </a:outerShdw>
                    </a:effectLst>
                    <a:latin typeface="+mn-lt"/>
                    <a:ea typeface="+mn-ea"/>
                    <a:cs typeface="+mn-cs"/>
                  </a:defRPr>
                </a:lvl3pPr>
                <a:lvl4pPr marL="1371600" algn="ctr" rtl="0" fontAlgn="base" latinLnBrk="1">
                  <a:spcBef>
                    <a:spcPct val="0"/>
                  </a:spcBef>
                  <a:spcAft>
                    <a:spcPct val="0"/>
                  </a:spcAft>
                  <a:defRPr kumimoji="1" kern="1200">
                    <a:solidFill>
                      <a:schemeClr val="lt1"/>
                    </a:solidFill>
                    <a:effectLst>
                      <a:outerShdw blurRad="38100" dist="38100" dir="2700000" algn="tl">
                        <a:srgbClr val="000000">
                          <a:alpha val="43137"/>
                        </a:srgbClr>
                      </a:outerShdw>
                    </a:effectLst>
                    <a:latin typeface="+mn-lt"/>
                    <a:ea typeface="+mn-ea"/>
                    <a:cs typeface="+mn-cs"/>
                  </a:defRPr>
                </a:lvl4pPr>
                <a:lvl5pPr marL="1828800" algn="ctr" rtl="0" fontAlgn="base" latinLnBrk="1">
                  <a:spcBef>
                    <a:spcPct val="0"/>
                  </a:spcBef>
                  <a:spcAft>
                    <a:spcPct val="0"/>
                  </a:spcAft>
                  <a:defRPr kumimoji="1"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1" hangingPunct="1">
                  <a:defRPr kumimoji="1"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1" hangingPunct="1">
                  <a:defRPr kumimoji="1"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1" hangingPunct="1">
                  <a:defRPr kumimoji="1"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1" hangingPunct="1">
                  <a:defRPr kumimoji="1" kern="1200">
                    <a:solidFill>
                      <a:schemeClr val="lt1"/>
                    </a:solidFill>
                    <a:effectLst>
                      <a:outerShdw blurRad="38100" dist="38100" dir="2700000" algn="tl">
                        <a:srgbClr val="000000">
                          <a:alpha val="43137"/>
                        </a:srgbClr>
                      </a:outerShdw>
                    </a:effectLst>
                    <a:latin typeface="+mn-lt"/>
                    <a:ea typeface="+mn-ea"/>
                    <a:cs typeface="+mn-cs"/>
                  </a:defRPr>
                </a:lvl9pPr>
              </a:lstStyle>
              <a:p>
                <a:pPr algn="ctr" eaLnBrk="1" fontAlgn="auto" latinLnBrk="1" hangingPunct="1">
                  <a:spcBef>
                    <a:spcPts val="0"/>
                  </a:spcBef>
                  <a:spcAft>
                    <a:spcPts val="0"/>
                  </a:spcAft>
                  <a:defRPr/>
                </a:pPr>
                <a:endParaRPr lang="ko-KR" altLang="en-US" sz="1600" dirty="0">
                  <a:latin typeface="굴림" pitchFamily="50" charset="-127"/>
                  <a:ea typeface="굴림" pitchFamily="50" charset="-127"/>
                </a:endParaRPr>
              </a:p>
            </p:txBody>
          </p:sp>
          <p:sp>
            <p:nvSpPr>
              <p:cNvPr id="31" name="다이아몬드 30"/>
              <p:cNvSpPr/>
              <p:nvPr/>
            </p:nvSpPr>
            <p:spPr>
              <a:xfrm>
                <a:off x="1026789" y="2318497"/>
                <a:ext cx="1552401" cy="1552401"/>
              </a:xfrm>
              <a:prstGeom prst="diamond">
                <a:avLst/>
              </a:prstGeom>
              <a:solidFill>
                <a:srgbClr val="BDD7EE"/>
              </a:solidFill>
              <a:ln w="412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ctr" rtl="0" fontAlgn="base" latinLnBrk="1">
                  <a:spcBef>
                    <a:spcPct val="0"/>
                  </a:spcBef>
                  <a:spcAft>
                    <a:spcPct val="0"/>
                  </a:spcAft>
                  <a:defRPr kumimoji="1" kern="1200">
                    <a:solidFill>
                      <a:schemeClr val="lt1"/>
                    </a:solidFill>
                    <a:effectLst>
                      <a:outerShdw blurRad="38100" dist="38100" dir="2700000" algn="tl">
                        <a:srgbClr val="000000">
                          <a:alpha val="43137"/>
                        </a:srgbClr>
                      </a:outerShdw>
                    </a:effectLst>
                    <a:latin typeface="+mn-lt"/>
                    <a:ea typeface="+mn-ea"/>
                    <a:cs typeface="+mn-cs"/>
                  </a:defRPr>
                </a:lvl1pPr>
                <a:lvl2pPr marL="457200" algn="ctr" rtl="0" fontAlgn="base" latinLnBrk="1">
                  <a:spcBef>
                    <a:spcPct val="0"/>
                  </a:spcBef>
                  <a:spcAft>
                    <a:spcPct val="0"/>
                  </a:spcAft>
                  <a:defRPr kumimoji="1" kern="1200">
                    <a:solidFill>
                      <a:schemeClr val="lt1"/>
                    </a:solidFill>
                    <a:effectLst>
                      <a:outerShdw blurRad="38100" dist="38100" dir="2700000" algn="tl">
                        <a:srgbClr val="000000">
                          <a:alpha val="43137"/>
                        </a:srgbClr>
                      </a:outerShdw>
                    </a:effectLst>
                    <a:latin typeface="+mn-lt"/>
                    <a:ea typeface="+mn-ea"/>
                    <a:cs typeface="+mn-cs"/>
                  </a:defRPr>
                </a:lvl2pPr>
                <a:lvl3pPr marL="914400" algn="ctr" rtl="0" fontAlgn="base" latinLnBrk="1">
                  <a:spcBef>
                    <a:spcPct val="0"/>
                  </a:spcBef>
                  <a:spcAft>
                    <a:spcPct val="0"/>
                  </a:spcAft>
                  <a:defRPr kumimoji="1" kern="1200">
                    <a:solidFill>
                      <a:schemeClr val="lt1"/>
                    </a:solidFill>
                    <a:effectLst>
                      <a:outerShdw blurRad="38100" dist="38100" dir="2700000" algn="tl">
                        <a:srgbClr val="000000">
                          <a:alpha val="43137"/>
                        </a:srgbClr>
                      </a:outerShdw>
                    </a:effectLst>
                    <a:latin typeface="+mn-lt"/>
                    <a:ea typeface="+mn-ea"/>
                    <a:cs typeface="+mn-cs"/>
                  </a:defRPr>
                </a:lvl3pPr>
                <a:lvl4pPr marL="1371600" algn="ctr" rtl="0" fontAlgn="base" latinLnBrk="1">
                  <a:spcBef>
                    <a:spcPct val="0"/>
                  </a:spcBef>
                  <a:spcAft>
                    <a:spcPct val="0"/>
                  </a:spcAft>
                  <a:defRPr kumimoji="1" kern="1200">
                    <a:solidFill>
                      <a:schemeClr val="lt1"/>
                    </a:solidFill>
                    <a:effectLst>
                      <a:outerShdw blurRad="38100" dist="38100" dir="2700000" algn="tl">
                        <a:srgbClr val="000000">
                          <a:alpha val="43137"/>
                        </a:srgbClr>
                      </a:outerShdw>
                    </a:effectLst>
                    <a:latin typeface="+mn-lt"/>
                    <a:ea typeface="+mn-ea"/>
                    <a:cs typeface="+mn-cs"/>
                  </a:defRPr>
                </a:lvl4pPr>
                <a:lvl5pPr marL="1828800" algn="ctr" rtl="0" fontAlgn="base" latinLnBrk="1">
                  <a:spcBef>
                    <a:spcPct val="0"/>
                  </a:spcBef>
                  <a:spcAft>
                    <a:spcPct val="0"/>
                  </a:spcAft>
                  <a:defRPr kumimoji="1"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1" hangingPunct="1">
                  <a:defRPr kumimoji="1"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1" hangingPunct="1">
                  <a:defRPr kumimoji="1"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1" hangingPunct="1">
                  <a:defRPr kumimoji="1"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1" hangingPunct="1">
                  <a:defRPr kumimoji="1" kern="1200">
                    <a:solidFill>
                      <a:schemeClr val="lt1"/>
                    </a:solidFill>
                    <a:effectLst>
                      <a:outerShdw blurRad="38100" dist="38100" dir="2700000" algn="tl">
                        <a:srgbClr val="000000">
                          <a:alpha val="43137"/>
                        </a:srgbClr>
                      </a:outerShdw>
                    </a:effectLst>
                    <a:latin typeface="+mn-lt"/>
                    <a:ea typeface="+mn-ea"/>
                    <a:cs typeface="+mn-cs"/>
                  </a:defRPr>
                </a:lvl9pPr>
              </a:lstStyle>
              <a:p>
                <a:pPr algn="ctr" eaLnBrk="1" fontAlgn="auto" latinLnBrk="1" hangingPunct="1">
                  <a:spcBef>
                    <a:spcPts val="0"/>
                  </a:spcBef>
                  <a:spcAft>
                    <a:spcPts val="0"/>
                  </a:spcAft>
                  <a:defRPr/>
                </a:pPr>
                <a:endParaRPr lang="ko-KR" altLang="en-US" sz="1400" dirty="0">
                  <a:latin typeface="굴림" pitchFamily="50" charset="-127"/>
                  <a:ea typeface="굴림" pitchFamily="50" charset="-127"/>
                </a:endParaRPr>
              </a:p>
            </p:txBody>
          </p:sp>
        </p:grpSp>
        <p:pic>
          <p:nvPicPr>
            <p:cNvPr id="28" name="그림 27"/>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774700" y="2309813"/>
              <a:ext cx="4206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그림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154363"/>
              <a:ext cx="8524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09406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ln>
            <a:noFill/>
          </a:ln>
        </p:spPr>
        <p:txBody>
          <a:bodyPr/>
          <a:lstStyle/>
          <a:p>
            <a:pPr>
              <a:buSzPct val="100000"/>
              <a:defRPr/>
            </a:pPr>
            <a:r>
              <a:rPr lang="en-US" altLang="ko-KR" sz="2800" dirty="0">
                <a:solidFill>
                  <a:srgbClr val="000000"/>
                </a:solidFill>
                <a:latin typeface="굴림" pitchFamily="50" charset="-127"/>
                <a:ea typeface="굴림" pitchFamily="50" charset="-127"/>
                <a:sym typeface="굴림" pitchFamily="50" charset="-127"/>
              </a:rPr>
              <a:t>2</a:t>
            </a:r>
            <a:r>
              <a:rPr lang="ko-KR" altLang="ko-KR" sz="2800" dirty="0" smtClean="0">
                <a:solidFill>
                  <a:srgbClr val="000000"/>
                </a:solidFill>
                <a:latin typeface="굴림" pitchFamily="50" charset="-127"/>
                <a:ea typeface="굴림" pitchFamily="50" charset="-127"/>
                <a:sym typeface="굴림" pitchFamily="50" charset="-127"/>
              </a:rPr>
              <a:t>. Patent Status </a:t>
            </a:r>
            <a:r>
              <a:rPr lang="ko-KR" altLang="ko-KR" sz="1600" dirty="0" smtClean="0">
                <a:solidFill>
                  <a:srgbClr val="000000"/>
                </a:solidFill>
                <a:latin typeface="굴림" pitchFamily="50" charset="-127"/>
                <a:ea typeface="굴림" pitchFamily="50" charset="-127"/>
                <a:sym typeface="굴림" pitchFamily="50" charset="-127"/>
              </a:rPr>
              <a:t>(as of </a:t>
            </a:r>
            <a:r>
              <a:rPr lang="en-US" altLang="ko-KR" sz="1600" dirty="0" smtClean="0">
                <a:solidFill>
                  <a:srgbClr val="000000"/>
                </a:solidFill>
                <a:latin typeface="굴림" pitchFamily="50" charset="-127"/>
                <a:ea typeface="굴림" pitchFamily="50" charset="-127"/>
                <a:sym typeface="굴림" pitchFamily="50" charset="-127"/>
              </a:rPr>
              <a:t>July11</a:t>
            </a:r>
            <a:r>
              <a:rPr lang="ko-KR" altLang="ko-KR" sz="1600" dirty="0" smtClean="0">
                <a:solidFill>
                  <a:srgbClr val="000000"/>
                </a:solidFill>
                <a:latin typeface="굴림" pitchFamily="50" charset="-127"/>
                <a:ea typeface="굴림" pitchFamily="50" charset="-127"/>
                <a:sym typeface="굴림" pitchFamily="50" charset="-127"/>
              </a:rPr>
              <a:t>, 2019)</a:t>
            </a:r>
          </a:p>
        </p:txBody>
      </p:sp>
      <p:sp>
        <p:nvSpPr>
          <p:cNvPr id="15363" name="슬라이드 번호 개체 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00000"/>
              </a:lnSpc>
              <a:spcBef>
                <a:spcPct val="0"/>
              </a:spcBef>
              <a:buFontTx/>
              <a:buNone/>
            </a:pPr>
            <a:fld id="{5DEDB489-69A9-4216-B967-F346B7A7B772}" type="slidenum">
              <a:rPr lang="ko-KR" altLang="ko-KR" sz="1200" smtClean="0">
                <a:solidFill>
                  <a:srgbClr val="898989"/>
                </a:solidFill>
                <a:latin typeface="굴림" pitchFamily="50" charset="-127"/>
                <a:ea typeface="굴림" pitchFamily="50" charset="-127"/>
                <a:sym typeface="굴림" pitchFamily="50" charset="-127"/>
              </a:rPr>
              <a:pPr>
                <a:lnSpc>
                  <a:spcPct val="100000"/>
                </a:lnSpc>
                <a:spcBef>
                  <a:spcPct val="0"/>
                </a:spcBef>
                <a:buFontTx/>
                <a:buNone/>
              </a:pPr>
              <a:t>4</a:t>
            </a:fld>
            <a:endParaRPr lang="ko-KR" altLang="ko-KR" sz="1200" smtClean="0">
              <a:solidFill>
                <a:srgbClr val="898989"/>
              </a:solidFill>
              <a:latin typeface="굴림" pitchFamily="50" charset="-127"/>
              <a:ea typeface="굴림" pitchFamily="50" charset="-127"/>
              <a:sym typeface="굴림" pitchFamily="50" charset="-127"/>
            </a:endParaRPr>
          </a:p>
        </p:txBody>
      </p:sp>
      <p:sp>
        <p:nvSpPr>
          <p:cNvPr id="6" name="Freeform 21"/>
          <p:cNvSpPr>
            <a:spLocks/>
          </p:cNvSpPr>
          <p:nvPr/>
        </p:nvSpPr>
        <p:spPr bwMode="auto">
          <a:xfrm>
            <a:off x="323850" y="911572"/>
            <a:ext cx="2663825" cy="357188"/>
          </a:xfrm>
          <a:custGeom>
            <a:avLst/>
            <a:gdLst/>
            <a:ahLst/>
            <a:cxnLst>
              <a:cxn ang="0">
                <a:pos x="0" y="85"/>
              </a:cxn>
              <a:cxn ang="0">
                <a:pos x="93" y="0"/>
              </a:cxn>
              <a:cxn ang="0">
                <a:pos x="1548" y="0"/>
              </a:cxn>
              <a:cxn ang="0">
                <a:pos x="1359" y="187"/>
              </a:cxn>
              <a:cxn ang="0">
                <a:pos x="1241" y="228"/>
              </a:cxn>
              <a:cxn ang="0">
                <a:pos x="0" y="228"/>
              </a:cxn>
              <a:cxn ang="0">
                <a:pos x="0" y="85"/>
              </a:cxn>
            </a:cxnLst>
            <a:rect l="0" t="0" r="r" b="b"/>
            <a:pathLst>
              <a:path w="1548" h="229">
                <a:moveTo>
                  <a:pt x="0" y="85"/>
                </a:moveTo>
                <a:cubicBezTo>
                  <a:pt x="0" y="85"/>
                  <a:pt x="18" y="10"/>
                  <a:pt x="93" y="0"/>
                </a:cubicBezTo>
                <a:cubicBezTo>
                  <a:pt x="820" y="0"/>
                  <a:pt x="1548" y="0"/>
                  <a:pt x="1548" y="0"/>
                </a:cubicBezTo>
                <a:cubicBezTo>
                  <a:pt x="1548" y="0"/>
                  <a:pt x="1453" y="93"/>
                  <a:pt x="1359" y="187"/>
                </a:cubicBezTo>
                <a:cubicBezTo>
                  <a:pt x="1313" y="229"/>
                  <a:pt x="1241" y="228"/>
                  <a:pt x="1241" y="228"/>
                </a:cubicBezTo>
                <a:lnTo>
                  <a:pt x="0" y="228"/>
                </a:lnTo>
                <a:lnTo>
                  <a:pt x="0" y="85"/>
                </a:lnTo>
                <a:close/>
              </a:path>
            </a:pathLst>
          </a:custGeom>
          <a:solidFill>
            <a:schemeClr val="accent5">
              <a:lumMod val="60000"/>
              <a:lumOff val="40000"/>
            </a:schemeClr>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endParaRPr lang="ko-KR" altLang="en-US" sz="1200" b="1" i="1" dirty="0">
              <a:solidFill>
                <a:srgbClr val="000000"/>
              </a:solidFill>
              <a:latin typeface="굴림" pitchFamily="50" charset="-127"/>
              <a:ea typeface="굴림" pitchFamily="50" charset="-127"/>
            </a:endParaRPr>
          </a:p>
        </p:txBody>
      </p:sp>
      <p:sp>
        <p:nvSpPr>
          <p:cNvPr id="7" name="Text Box 12"/>
          <p:cNvSpPr txBox="1">
            <a:spLocks noChangeArrowheads="1"/>
          </p:cNvSpPr>
          <p:nvPr/>
        </p:nvSpPr>
        <p:spPr bwMode="auto">
          <a:xfrm>
            <a:off x="454025" y="906240"/>
            <a:ext cx="2260600" cy="290512"/>
          </a:xfrm>
          <a:prstGeom prst="rect">
            <a:avLst/>
          </a:prstGeom>
          <a:noFill/>
          <a:ln>
            <a:noFill/>
            <a:headEnd/>
            <a:tailEnd/>
          </a:ln>
        </p:spPr>
        <p:style>
          <a:lnRef idx="3">
            <a:schemeClr val="lt1"/>
          </a:lnRef>
          <a:fillRef idx="1">
            <a:schemeClr val="accent2"/>
          </a:fillRef>
          <a:effectRef idx="1">
            <a:schemeClr val="accent2"/>
          </a:effectRef>
          <a:fontRef idx="minor">
            <a:schemeClr val="lt1"/>
          </a:fontRef>
        </p:style>
        <p:txBody>
          <a:bodyPr>
            <a:spAutoFit/>
          </a:bodyPr>
          <a:lstStyle/>
          <a:p>
            <a:pPr algn="dist" eaLnBrk="0" hangingPunct="0">
              <a:buSzPct val="100000"/>
              <a:defRPr/>
            </a:pPr>
            <a:r>
              <a:rPr lang="ko-KR" altLang="ko-KR" sz="1300" b="1" dirty="0">
                <a:solidFill>
                  <a:srgbClr val="000000"/>
                </a:solidFill>
                <a:latin typeface="굴림" pitchFamily="50" charset="-127"/>
                <a:ea typeface="굴림" pitchFamily="50" charset="-127"/>
                <a:sym typeface="굴림" pitchFamily="50" charset="-127"/>
              </a:rPr>
              <a:t>1. Registered patent</a:t>
            </a:r>
          </a:p>
        </p:txBody>
      </p:sp>
      <p:grpSp>
        <p:nvGrpSpPr>
          <p:cNvPr id="3" name="그룹 2"/>
          <p:cNvGrpSpPr/>
          <p:nvPr/>
        </p:nvGrpSpPr>
        <p:grpSpPr>
          <a:xfrm>
            <a:off x="323850" y="4439964"/>
            <a:ext cx="2000250" cy="357188"/>
            <a:chOff x="323850" y="3302000"/>
            <a:chExt cx="2000250" cy="357188"/>
          </a:xfrm>
        </p:grpSpPr>
        <p:sp>
          <p:nvSpPr>
            <p:cNvPr id="9" name="Freeform 21"/>
            <p:cNvSpPr>
              <a:spLocks/>
            </p:cNvSpPr>
            <p:nvPr/>
          </p:nvSpPr>
          <p:spPr bwMode="auto">
            <a:xfrm>
              <a:off x="323850" y="3302000"/>
              <a:ext cx="2000250" cy="357188"/>
            </a:xfrm>
            <a:custGeom>
              <a:avLst/>
              <a:gdLst/>
              <a:ahLst/>
              <a:cxnLst>
                <a:cxn ang="0">
                  <a:pos x="0" y="85"/>
                </a:cxn>
                <a:cxn ang="0">
                  <a:pos x="93" y="0"/>
                </a:cxn>
                <a:cxn ang="0">
                  <a:pos x="1548" y="0"/>
                </a:cxn>
                <a:cxn ang="0">
                  <a:pos x="1359" y="187"/>
                </a:cxn>
                <a:cxn ang="0">
                  <a:pos x="1241" y="228"/>
                </a:cxn>
                <a:cxn ang="0">
                  <a:pos x="0" y="228"/>
                </a:cxn>
                <a:cxn ang="0">
                  <a:pos x="0" y="85"/>
                </a:cxn>
              </a:cxnLst>
              <a:rect l="0" t="0" r="r" b="b"/>
              <a:pathLst>
                <a:path w="1548" h="229">
                  <a:moveTo>
                    <a:pt x="0" y="85"/>
                  </a:moveTo>
                  <a:cubicBezTo>
                    <a:pt x="0" y="85"/>
                    <a:pt x="18" y="10"/>
                    <a:pt x="93" y="0"/>
                  </a:cubicBezTo>
                  <a:cubicBezTo>
                    <a:pt x="820" y="0"/>
                    <a:pt x="1548" y="0"/>
                    <a:pt x="1548" y="0"/>
                  </a:cubicBezTo>
                  <a:cubicBezTo>
                    <a:pt x="1548" y="0"/>
                    <a:pt x="1453" y="93"/>
                    <a:pt x="1359" y="187"/>
                  </a:cubicBezTo>
                  <a:cubicBezTo>
                    <a:pt x="1313" y="229"/>
                    <a:pt x="1241" y="228"/>
                    <a:pt x="1241" y="228"/>
                  </a:cubicBezTo>
                  <a:lnTo>
                    <a:pt x="0" y="228"/>
                  </a:lnTo>
                  <a:lnTo>
                    <a:pt x="0" y="85"/>
                  </a:lnTo>
                  <a:close/>
                </a:path>
              </a:pathLst>
            </a:custGeom>
            <a:solidFill>
              <a:schemeClr val="bg1">
                <a:lumMod val="65000"/>
              </a:schemeClr>
            </a:solidFill>
            <a:ln w="19050" algn="ctr">
              <a:noFill/>
              <a:round/>
              <a:headEnd/>
              <a:tailEnd/>
            </a:ln>
            <a:effectLst>
              <a:outerShdw dist="17961" dir="2700000" algn="ctr" rotWithShape="0">
                <a:schemeClr val="bg2"/>
              </a:outerShdw>
            </a:effectLst>
          </p:spPr>
          <p:txBody>
            <a:bodyPr wrap="none" anchor="ctr"/>
            <a:lstStyle/>
            <a:p>
              <a:pPr algn="ctr">
                <a:defRPr/>
              </a:pPr>
              <a:endParaRPr lang="ko-KR" altLang="en-US" sz="1200" b="1" i="1" dirty="0">
                <a:solidFill>
                  <a:srgbClr val="000000"/>
                </a:solidFill>
              </a:endParaRPr>
            </a:p>
          </p:txBody>
        </p:sp>
        <p:sp>
          <p:nvSpPr>
            <p:cNvPr id="15367" name="Text Box 12"/>
            <p:cNvSpPr txBox="1">
              <a:spLocks noChangeArrowheads="1"/>
            </p:cNvSpPr>
            <p:nvPr/>
          </p:nvSpPr>
          <p:spPr bwMode="auto">
            <a:xfrm>
              <a:off x="454025" y="3335338"/>
              <a:ext cx="15525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dist">
                <a:lnSpc>
                  <a:spcPct val="100000"/>
                </a:lnSpc>
                <a:spcBef>
                  <a:spcPct val="0"/>
                </a:spcBef>
                <a:buFontTx/>
                <a:buNone/>
              </a:pPr>
              <a:r>
                <a:rPr lang="ko-KR" altLang="ko-KR" sz="1300" b="1" dirty="0">
                  <a:solidFill>
                    <a:srgbClr val="000000"/>
                  </a:solidFill>
                  <a:latin typeface="굴림" pitchFamily="50" charset="-127"/>
                  <a:ea typeface="굴림" pitchFamily="50" charset="-127"/>
                  <a:sym typeface="굴림" pitchFamily="50" charset="-127"/>
                </a:rPr>
                <a:t>2. Patent Pending</a:t>
              </a:r>
            </a:p>
          </p:txBody>
        </p:sp>
      </p:grpSp>
      <p:graphicFrame>
        <p:nvGraphicFramePr>
          <p:cNvPr id="11" name="표 10"/>
          <p:cNvGraphicFramePr>
            <a:graphicFrameLocks noGrp="1"/>
          </p:cNvGraphicFramePr>
          <p:nvPr>
            <p:extLst>
              <p:ext uri="{D42A27DB-BD31-4B8C-83A1-F6EECF244321}">
                <p14:modId xmlns:p14="http://schemas.microsoft.com/office/powerpoint/2010/main" val="947340479"/>
              </p:ext>
            </p:extLst>
          </p:nvPr>
        </p:nvGraphicFramePr>
        <p:xfrm>
          <a:off x="323847" y="1511982"/>
          <a:ext cx="8496624" cy="3361106"/>
        </p:xfrm>
        <a:graphic>
          <a:graphicData uri="http://schemas.openxmlformats.org/drawingml/2006/table">
            <a:tbl>
              <a:tblPr/>
              <a:tblGrid>
                <a:gridCol w="791769"/>
                <a:gridCol w="4248472"/>
                <a:gridCol w="1152128"/>
                <a:gridCol w="1080120"/>
                <a:gridCol w="1224135"/>
              </a:tblGrid>
              <a:tr h="303175">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cs typeface="나눔고딕"/>
                          <a:sym typeface="굴림" pitchFamily="50" charset="-127"/>
                        </a:rPr>
                        <a:t>Type</a:t>
                      </a:r>
                    </a:p>
                  </a:txBody>
                  <a:tcPr marL="64772" marR="64772" marT="17905" marB="17905"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cs typeface="나눔고딕"/>
                          <a:sym typeface="굴림" pitchFamily="50" charset="-127"/>
                        </a:rPr>
                        <a:t>Title of invention</a:t>
                      </a:r>
                      <a:r>
                        <a:rPr kumimoji="1" lang="en-US" altLang="ko-KR" sz="1000" b="1" i="0" u="none" strike="noStrike" cap="none" normalizeH="0" baseline="0" dirty="0" smtClean="0">
                          <a:ln>
                            <a:noFill/>
                          </a:ln>
                          <a:solidFill>
                            <a:srgbClr val="000000"/>
                          </a:solidFill>
                          <a:effectLst/>
                          <a:latin typeface="굴림" pitchFamily="50" charset="-127"/>
                          <a:ea typeface="휴먼명조" panose="02010504000101010101"/>
                          <a:cs typeface="나눔고딕"/>
                          <a:sym typeface="굴림" pitchFamily="50" charset="-127"/>
                        </a:rPr>
                        <a:t> / Region</a:t>
                      </a:r>
                      <a:endPar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cs typeface="나눔고딕"/>
                        <a:sym typeface="굴림" pitchFamily="50" charset="-127"/>
                      </a:endParaRPr>
                    </a:p>
                  </a:txBody>
                  <a:tcPr marL="64772" marR="64772" marT="17905" marB="17905"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cs typeface="나눔고딕"/>
                          <a:sym typeface="굴림" pitchFamily="50" charset="-127"/>
                        </a:rPr>
                        <a:t>Registration No.</a:t>
                      </a:r>
                    </a:p>
                  </a:txBody>
                  <a:tcPr marL="64772" marR="64772" marT="17905" marB="17905"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cs typeface="나눔고딕"/>
                          <a:sym typeface="굴림" pitchFamily="50" charset="-127"/>
                        </a:rPr>
                        <a:t>Date of Registration</a:t>
                      </a:r>
                    </a:p>
                  </a:txBody>
                  <a:tcPr marL="64772" marR="64772" marT="17905" marB="17905"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cs typeface="나눔고딕"/>
                          <a:sym typeface="굴림" pitchFamily="50" charset="-127"/>
                        </a:rPr>
                        <a:t>Rightful Claimant</a:t>
                      </a:r>
                    </a:p>
                  </a:txBody>
                  <a:tcPr marL="64772" marR="64772" marT="17905" marB="17905"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rgbClr val="D9D9D9"/>
                    </a:solidFill>
                  </a:tcPr>
                </a:tc>
              </a:tr>
              <a:tr h="595494">
                <a:tc rowSpan="4">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en-US" altLang="ko-KR" sz="1000" b="1" i="0" u="none" strike="noStrike" cap="none" normalizeH="0" baseline="0" dirty="0" smtClean="0">
                          <a:ln>
                            <a:noFill/>
                          </a:ln>
                          <a:solidFill>
                            <a:srgbClr val="000000"/>
                          </a:solidFill>
                          <a:effectLst/>
                          <a:latin typeface="굴림" pitchFamily="50" charset="-127"/>
                          <a:ea typeface="휴먼명조" panose="02010504000101010101"/>
                          <a:cs typeface="나눔고딕"/>
                          <a:sym typeface="굴림" pitchFamily="50" charset="-127"/>
                        </a:rPr>
                        <a:t>Domestic</a:t>
                      </a:r>
                      <a:endPar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cs typeface="나눔고딕"/>
                        <a:sym typeface="굴림" pitchFamily="50" charset="-127"/>
                      </a:endParaRPr>
                    </a:p>
                  </a:txBody>
                  <a:tcPr marL="64772" marR="64772" marT="17905" marB="17905"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1" hangingPunct="0">
                        <a:lnSpc>
                          <a:spcPct val="100000"/>
                        </a:lnSpc>
                        <a:spcBef>
                          <a:spcPct val="2000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Raindrop detection sensor</a:t>
                      </a:r>
                    </a:p>
                  </a:txBody>
                  <a:tcPr marL="64772" marR="64772" marT="17905" marB="17905"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10-0880248</a:t>
                      </a:r>
                    </a:p>
                  </a:txBody>
                  <a:tcPr marL="64772" marR="64772" marT="17905" marB="17905"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pPr>
                      <a:r>
                        <a:rPr kumimoji="1" lang="ko-KR" altLang="ko-KR" sz="1000" b="0"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09.01.16</a:t>
                      </a:r>
                    </a:p>
                  </a:txBody>
                  <a:tcPr marL="64772" marR="64772" marT="17905" marB="17905"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defRPr/>
                      </a:pPr>
                      <a:r>
                        <a:rPr lang="ko-KR" altLang="ko-KR" sz="1000" b="1" dirty="0" smtClean="0">
                          <a:solidFill>
                            <a:schemeClr val="tx1"/>
                          </a:solidFill>
                          <a:latin typeface="굴림" pitchFamily="50" charset="-127"/>
                          <a:ea typeface="휴먼명조" panose="02010504000101010101"/>
                          <a:cs typeface="Arial" pitchFamily="34" charset="0"/>
                          <a:sym typeface="굴림" pitchFamily="50" charset="-127"/>
                        </a:rPr>
                        <a:t>Han S</a:t>
                      </a:r>
                      <a:r>
                        <a:rPr lang="en-US" altLang="ko-KR" sz="1000" b="1" dirty="0" err="1" smtClean="0">
                          <a:solidFill>
                            <a:schemeClr val="tx1"/>
                          </a:solidFill>
                          <a:latin typeface="굴림" pitchFamily="50" charset="-127"/>
                          <a:ea typeface="휴먼명조" panose="02010504000101010101"/>
                          <a:cs typeface="Arial" pitchFamily="34" charset="0"/>
                          <a:sym typeface="굴림" pitchFamily="50" charset="-127"/>
                        </a:rPr>
                        <a:t>ea</a:t>
                      </a:r>
                      <a:r>
                        <a:rPr lang="ko-KR" altLang="ko-KR" sz="1000" b="1" dirty="0" smtClean="0">
                          <a:solidFill>
                            <a:schemeClr val="tx1"/>
                          </a:solidFill>
                          <a:latin typeface="굴림" pitchFamily="50" charset="-127"/>
                          <a:ea typeface="휴먼명조" panose="02010504000101010101"/>
                          <a:cs typeface="Arial" pitchFamily="34" charset="0"/>
                          <a:sym typeface="굴림" pitchFamily="50" charset="-127"/>
                        </a:rPr>
                        <a:t>-yeo</a:t>
                      </a:r>
                      <a:r>
                        <a:rPr lang="en-US" altLang="ko-KR" sz="1000" b="1" dirty="0" smtClean="0">
                          <a:solidFill>
                            <a:schemeClr val="tx1"/>
                          </a:solidFill>
                          <a:latin typeface="굴림" pitchFamily="50" charset="-127"/>
                          <a:ea typeface="휴먼명조" panose="02010504000101010101"/>
                          <a:cs typeface="Arial" pitchFamily="34" charset="0"/>
                          <a:sym typeface="굴림" pitchFamily="50" charset="-127"/>
                        </a:rPr>
                        <a:t>u</a:t>
                      </a:r>
                      <a:r>
                        <a:rPr lang="ko-KR" altLang="ko-KR" sz="1000" b="1" dirty="0" smtClean="0">
                          <a:solidFill>
                            <a:schemeClr val="tx1"/>
                          </a:solidFill>
                          <a:latin typeface="굴림" pitchFamily="50" charset="-127"/>
                          <a:ea typeface="휴먼명조" panose="02010504000101010101"/>
                          <a:cs typeface="Arial" pitchFamily="34" charset="0"/>
                          <a:sym typeface="굴림" pitchFamily="50" charset="-127"/>
                        </a:rPr>
                        <a:t>n  </a:t>
                      </a:r>
                      <a:endParaRPr kumimoji="1" lang="ko-KR" altLang="ko-KR" sz="1000" b="1" i="0" u="none" strike="noStrike" cap="none" normalizeH="0" baseline="0" dirty="0" smtClean="0">
                        <a:ln>
                          <a:noFill/>
                        </a:ln>
                        <a:solidFill>
                          <a:schemeClr val="tx1"/>
                        </a:solidFill>
                        <a:effectLst/>
                        <a:latin typeface="나눔고딕"/>
                        <a:ea typeface="휴먼명조" panose="02010504000101010101"/>
                        <a:cs typeface="나눔고딕"/>
                        <a:sym typeface="굴림" pitchFamily="50" charset="-127"/>
                      </a:endParaRPr>
                    </a:p>
                  </a:txBody>
                  <a:tcPr marL="64772" marR="64772" marT="17905" marB="17905"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r>
              <a:tr h="0">
                <a:tc vMerge="1">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pPr>
                      <a:endParaRPr kumimoji="1" lang="ko-KR" altLang="ko-KR" sz="1000" b="0"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endParaRP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1" hangingPunct="0">
                        <a:lnSpc>
                          <a:spcPct val="100000"/>
                        </a:lnSpc>
                        <a:spcBef>
                          <a:spcPct val="2000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Grid Array </a:t>
                      </a:r>
                      <a:r>
                        <a:rPr kumimoji="1" lang="en-US"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 </a:t>
                      </a:r>
                      <a:r>
                        <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Raindrop </a:t>
                      </a:r>
                      <a:r>
                        <a:rPr kumimoji="1" lang="en-US"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 </a:t>
                      </a:r>
                      <a:r>
                        <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Detection </a:t>
                      </a:r>
                      <a:r>
                        <a:rPr kumimoji="1" lang="en-US"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 </a:t>
                      </a:r>
                      <a:r>
                        <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Sensor that </a:t>
                      </a:r>
                      <a:r>
                        <a:rPr kumimoji="1" lang="en-US"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 </a:t>
                      </a:r>
                      <a:r>
                        <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Raindrop </a:t>
                      </a:r>
                      <a:r>
                        <a:rPr kumimoji="1" lang="en-US"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 </a:t>
                      </a:r>
                      <a:r>
                        <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Detection Area</a:t>
                      </a: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10-1254131</a:t>
                      </a: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pPr>
                      <a:r>
                        <a:rPr kumimoji="1" lang="ko-KR" altLang="ko-KR" sz="1000" b="0"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13.04.08</a:t>
                      </a: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defRPr/>
                      </a:pPr>
                      <a:r>
                        <a:rPr lang="ko-KR" altLang="ko-KR" sz="1000" b="1" dirty="0" smtClean="0">
                          <a:solidFill>
                            <a:schemeClr val="tx1"/>
                          </a:solidFill>
                          <a:latin typeface="굴림" pitchFamily="50" charset="-127"/>
                          <a:ea typeface="휴먼명조" panose="02010504000101010101"/>
                          <a:cs typeface="Arial" pitchFamily="34" charset="0"/>
                          <a:sym typeface="굴림" pitchFamily="50" charset="-127"/>
                        </a:rPr>
                        <a:t>Han S</a:t>
                      </a:r>
                      <a:r>
                        <a:rPr lang="en-US" altLang="ko-KR" sz="1000" b="1" dirty="0" err="1" smtClean="0">
                          <a:solidFill>
                            <a:schemeClr val="tx1"/>
                          </a:solidFill>
                          <a:latin typeface="굴림" pitchFamily="50" charset="-127"/>
                          <a:ea typeface="휴먼명조" panose="02010504000101010101"/>
                          <a:cs typeface="Arial" pitchFamily="34" charset="0"/>
                          <a:sym typeface="굴림" pitchFamily="50" charset="-127"/>
                        </a:rPr>
                        <a:t>ea</a:t>
                      </a:r>
                      <a:r>
                        <a:rPr lang="ko-KR" altLang="ko-KR" sz="1000" b="1" dirty="0" smtClean="0">
                          <a:solidFill>
                            <a:schemeClr val="tx1"/>
                          </a:solidFill>
                          <a:latin typeface="굴림" pitchFamily="50" charset="-127"/>
                          <a:ea typeface="휴먼명조" panose="02010504000101010101"/>
                          <a:cs typeface="Arial" pitchFamily="34" charset="0"/>
                          <a:sym typeface="굴림" pitchFamily="50" charset="-127"/>
                        </a:rPr>
                        <a:t>-yeo</a:t>
                      </a:r>
                      <a:r>
                        <a:rPr lang="en-US" altLang="ko-KR" sz="1000" b="1" dirty="0" smtClean="0">
                          <a:solidFill>
                            <a:schemeClr val="tx1"/>
                          </a:solidFill>
                          <a:latin typeface="굴림" pitchFamily="50" charset="-127"/>
                          <a:ea typeface="휴먼명조" panose="02010504000101010101"/>
                          <a:cs typeface="Arial" pitchFamily="34" charset="0"/>
                          <a:sym typeface="굴림" pitchFamily="50" charset="-127"/>
                        </a:rPr>
                        <a:t>u</a:t>
                      </a:r>
                      <a:r>
                        <a:rPr lang="ko-KR" altLang="ko-KR" sz="1000" b="1" dirty="0" smtClean="0">
                          <a:solidFill>
                            <a:schemeClr val="tx1"/>
                          </a:solidFill>
                          <a:latin typeface="굴림" pitchFamily="50" charset="-127"/>
                          <a:ea typeface="휴먼명조" panose="02010504000101010101"/>
                          <a:cs typeface="Arial" pitchFamily="34" charset="0"/>
                          <a:sym typeface="굴림" pitchFamily="50" charset="-127"/>
                        </a:rPr>
                        <a:t>n  </a:t>
                      </a:r>
                      <a:endParaRPr kumimoji="1" lang="ko-KR" altLang="ko-KR" sz="1000" b="1" i="0" u="none" strike="noStrike" cap="none" normalizeH="0" baseline="0" dirty="0" smtClean="0">
                        <a:ln>
                          <a:noFill/>
                        </a:ln>
                        <a:solidFill>
                          <a:schemeClr val="tx1"/>
                        </a:solidFill>
                        <a:effectLst/>
                        <a:latin typeface="나눔고딕"/>
                        <a:ea typeface="휴먼명조" panose="02010504000101010101"/>
                        <a:cs typeface="나눔고딕"/>
                        <a:sym typeface="굴림" pitchFamily="50" charset="-127"/>
                      </a:endParaRP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r>
              <a:tr h="284449">
                <a:tc vMerge="1">
                  <a:txBody>
                    <a:bodyPr/>
                    <a:lstStyle/>
                    <a:p>
                      <a:pPr latinLnBrk="1"/>
                      <a:endParaRPr lang="ko-KR" altLang="en-US"/>
                    </a:p>
                  </a:txBody>
                  <a:tcPr/>
                </a:tc>
                <a:tc>
                  <a:txBody>
                    <a:bodyPr/>
                    <a:lstStyle/>
                    <a:p>
                      <a:pPr marL="0" marR="0" lvl="0" indent="0" algn="l" defTabSz="914400" rtl="0" eaLnBrk="0" fontAlgn="base" latinLnBrk="1" hangingPunct="0">
                        <a:lnSpc>
                          <a:spcPct val="100000"/>
                        </a:lnSpc>
                        <a:spcBef>
                          <a:spcPct val="20000"/>
                        </a:spcBef>
                        <a:spcAft>
                          <a:spcPct val="0"/>
                        </a:spcAft>
                        <a:buClrTx/>
                        <a:buSzPct val="100000"/>
                        <a:buFontTx/>
                        <a:buNone/>
                        <a:tabLst/>
                      </a:pPr>
                      <a:r>
                        <a:rPr kumimoji="1" lang="en-US"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Positioning board assembly for camera module, and a manufacturing method thereof and a camera module comprising the same</a:t>
                      </a: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pPr>
                      <a:r>
                        <a:rPr kumimoji="1" lang="en-US"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10-2007207</a:t>
                      </a:r>
                      <a:endPar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endParaRP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pPr>
                      <a:r>
                        <a:rPr kumimoji="1" lang="en-US" altLang="ko-KR" sz="1000" b="0"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19 .07. 30</a:t>
                      </a:r>
                      <a:endParaRPr kumimoji="1" lang="ko-KR" altLang="ko-KR" sz="1000" b="0"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endParaRP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defRPr/>
                      </a:pPr>
                      <a:r>
                        <a:rPr kumimoji="1" lang="en-US" altLang="ko-KR" sz="1000" b="1" i="0" u="none" strike="noStrike" cap="none" normalizeH="0" baseline="0" dirty="0" err="1" smtClean="0">
                          <a:ln>
                            <a:noFill/>
                          </a:ln>
                          <a:solidFill>
                            <a:schemeClr val="tx1"/>
                          </a:solidFill>
                          <a:effectLst/>
                          <a:latin typeface="나눔고딕"/>
                          <a:ea typeface="휴먼명조" panose="02010504000101010101"/>
                          <a:cs typeface="나눔고딕"/>
                          <a:sym typeface="굴림" pitchFamily="50" charset="-127"/>
                        </a:rPr>
                        <a:t>Sensortopia</a:t>
                      </a:r>
                      <a:endParaRPr kumimoji="1" lang="en-US" altLang="ko-KR" sz="1000" b="1" i="0" u="none" strike="noStrike" cap="none" normalizeH="0" baseline="0" dirty="0" smtClean="0">
                        <a:ln>
                          <a:noFill/>
                        </a:ln>
                        <a:solidFill>
                          <a:schemeClr val="tx1"/>
                        </a:solidFill>
                        <a:effectLst/>
                        <a:latin typeface="나눔고딕"/>
                        <a:ea typeface="휴먼명조" panose="02010504000101010101"/>
                        <a:cs typeface="나눔고딕"/>
                        <a:sym typeface="굴림" pitchFamily="50" charset="-127"/>
                      </a:endParaRPr>
                    </a:p>
                    <a:p>
                      <a:pPr marL="0" marR="0" lvl="0" indent="0" algn="ctr" defTabSz="914400" rtl="0" eaLnBrk="0" fontAlgn="base" latinLnBrk="1" hangingPunct="0">
                        <a:lnSpc>
                          <a:spcPct val="100000"/>
                        </a:lnSpc>
                        <a:spcBef>
                          <a:spcPct val="20000"/>
                        </a:spcBef>
                        <a:spcAft>
                          <a:spcPct val="0"/>
                        </a:spcAft>
                        <a:buClrTx/>
                        <a:buSzPct val="100000"/>
                        <a:buFontTx/>
                        <a:buNone/>
                        <a:tabLst/>
                        <a:defRPr/>
                      </a:pPr>
                      <a:endParaRPr kumimoji="1" lang="ko-KR" altLang="ko-KR" sz="1000" b="1" i="0" u="none" strike="noStrike" cap="none" normalizeH="0" baseline="0" dirty="0" smtClean="0">
                        <a:ln>
                          <a:noFill/>
                        </a:ln>
                        <a:solidFill>
                          <a:schemeClr val="tx1"/>
                        </a:solidFill>
                        <a:effectLst/>
                        <a:latin typeface="나눔고딕"/>
                        <a:ea typeface="휴먼명조" panose="02010504000101010101"/>
                        <a:cs typeface="나눔고딕"/>
                        <a:sym typeface="굴림" pitchFamily="50" charset="-127"/>
                      </a:endParaRP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r>
              <a:tr h="0">
                <a:tc vMerge="1">
                  <a:txBody>
                    <a:bodyPr/>
                    <a:lstStyle/>
                    <a:p>
                      <a:pPr latinLnBrk="1"/>
                      <a:endParaRPr lang="ko-KR" altLang="en-US"/>
                    </a:p>
                  </a:txBody>
                  <a:tcPr/>
                </a:tc>
                <a:tc>
                  <a:txBody>
                    <a:bodyPr/>
                    <a:lstStyle/>
                    <a:p>
                      <a:pPr marL="0" marR="0" lvl="0" indent="0" algn="l" defTabSz="914400" rtl="0" eaLnBrk="0" fontAlgn="base" latinLnBrk="1" hangingPunct="0">
                        <a:lnSpc>
                          <a:spcPct val="100000"/>
                        </a:lnSpc>
                        <a:spcBef>
                          <a:spcPct val="20000"/>
                        </a:spcBef>
                        <a:spcAft>
                          <a:spcPct val="0"/>
                        </a:spcAft>
                        <a:buClrTx/>
                        <a:buSzPct val="100000"/>
                        <a:buFontTx/>
                        <a:buNone/>
                        <a:tabLst/>
                      </a:pPr>
                      <a:r>
                        <a:rPr kumimoji="1" lang="en-US"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"WSR Relational calculation algorithm(dedicated license)</a:t>
                      </a:r>
                      <a:endPar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endParaRP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pPr>
                      <a:r>
                        <a:rPr kumimoji="1" lang="en-US"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 C-2017-032359</a:t>
                      </a:r>
                      <a:endPar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endParaRP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pPr>
                      <a:r>
                        <a:rPr kumimoji="1" lang="en-US" altLang="ko-KR" sz="1000" b="0"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17. 12. 08</a:t>
                      </a:r>
                      <a:endParaRPr kumimoji="1" lang="ko-KR" altLang="ko-KR" sz="1000" b="0"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endParaRP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defRPr/>
                      </a:pPr>
                      <a:r>
                        <a:rPr kumimoji="1" lang="en-US" altLang="ko-KR" sz="1000" b="1" i="0" u="none" strike="noStrike" cap="none" normalizeH="0" baseline="0" dirty="0" err="1" smtClean="0">
                          <a:ln>
                            <a:noFill/>
                          </a:ln>
                          <a:solidFill>
                            <a:schemeClr val="tx1"/>
                          </a:solidFill>
                          <a:effectLst/>
                          <a:latin typeface="나눔고딕"/>
                          <a:ea typeface="휴먼명조" panose="02010504000101010101"/>
                          <a:cs typeface="나눔고딕"/>
                          <a:sym typeface="굴림" pitchFamily="50" charset="-127"/>
                        </a:rPr>
                        <a:t>Sensortopia</a:t>
                      </a:r>
                      <a:endParaRPr kumimoji="1" lang="en-US" altLang="ko-KR" sz="1000" b="1" i="0" u="none" strike="noStrike" cap="none" normalizeH="0" baseline="0" dirty="0" smtClean="0">
                        <a:ln>
                          <a:noFill/>
                        </a:ln>
                        <a:solidFill>
                          <a:schemeClr val="tx1"/>
                        </a:solidFill>
                        <a:effectLst/>
                        <a:latin typeface="나눔고딕"/>
                        <a:ea typeface="휴먼명조" panose="02010504000101010101"/>
                        <a:cs typeface="나눔고딕"/>
                        <a:sym typeface="굴림" pitchFamily="50" charset="-127"/>
                      </a:endParaRPr>
                    </a:p>
                    <a:p>
                      <a:pPr marL="0" marR="0" lvl="0" indent="0" algn="ctr" defTabSz="914400" rtl="0" eaLnBrk="0" fontAlgn="base" latinLnBrk="1" hangingPunct="0">
                        <a:lnSpc>
                          <a:spcPct val="100000"/>
                        </a:lnSpc>
                        <a:spcBef>
                          <a:spcPct val="20000"/>
                        </a:spcBef>
                        <a:spcAft>
                          <a:spcPct val="0"/>
                        </a:spcAft>
                        <a:buClrTx/>
                        <a:buSzPct val="100000"/>
                        <a:buFontTx/>
                        <a:buNone/>
                        <a:tabLst/>
                        <a:defRPr/>
                      </a:pPr>
                      <a:endParaRPr kumimoji="1" lang="ko-KR" altLang="ko-KR" sz="1000" b="1" i="0" u="none" strike="noStrike" cap="none" normalizeH="0" baseline="0" dirty="0" smtClean="0">
                        <a:ln>
                          <a:noFill/>
                        </a:ln>
                        <a:solidFill>
                          <a:schemeClr val="tx1"/>
                        </a:solidFill>
                        <a:effectLst/>
                        <a:latin typeface="나눔고딕"/>
                        <a:ea typeface="휴먼명조" panose="02010504000101010101"/>
                        <a:cs typeface="나눔고딕"/>
                        <a:sym typeface="굴림" pitchFamily="50" charset="-127"/>
                      </a:endParaRP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r>
              <a:tr h="304760">
                <a:tc rowSpan="3">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pPr>
                      <a:r>
                        <a:rPr kumimoji="1" lang="en-US"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Overseas</a:t>
                      </a:r>
                      <a:endPar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endParaRP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USA</a:t>
                      </a:r>
                    </a:p>
                  </a:txBody>
                  <a:tcPr marL="48579" marR="48579" marT="23890" marB="23890"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No. 8,471,513B2</a:t>
                      </a:r>
                    </a:p>
                  </a:txBody>
                  <a:tcPr marL="48579" marR="48579" marT="23890" marB="23890"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0"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13.06.25</a:t>
                      </a:r>
                    </a:p>
                  </a:txBody>
                  <a:tcPr marL="48579" marR="48579" marT="23890" marB="23890"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pPr>
                      <a:r>
                        <a:rPr lang="ko-KR" altLang="ko-KR" sz="1000" b="1" dirty="0" smtClean="0">
                          <a:solidFill>
                            <a:schemeClr val="tx1"/>
                          </a:solidFill>
                          <a:latin typeface="굴림" pitchFamily="50" charset="-127"/>
                          <a:ea typeface="휴먼명조" panose="02010504000101010101"/>
                          <a:cs typeface="Arial" pitchFamily="34" charset="0"/>
                          <a:sym typeface="굴림" pitchFamily="50" charset="-127"/>
                        </a:rPr>
                        <a:t>Han S</a:t>
                      </a:r>
                      <a:r>
                        <a:rPr lang="en-US" altLang="ko-KR" sz="1000" b="1" dirty="0" err="1" smtClean="0">
                          <a:solidFill>
                            <a:schemeClr val="tx1"/>
                          </a:solidFill>
                          <a:latin typeface="굴림" pitchFamily="50" charset="-127"/>
                          <a:ea typeface="휴먼명조" panose="02010504000101010101"/>
                          <a:cs typeface="Arial" pitchFamily="34" charset="0"/>
                          <a:sym typeface="굴림" pitchFamily="50" charset="-127"/>
                        </a:rPr>
                        <a:t>ea</a:t>
                      </a:r>
                      <a:r>
                        <a:rPr lang="ko-KR" altLang="ko-KR" sz="1000" b="1" dirty="0" smtClean="0">
                          <a:solidFill>
                            <a:schemeClr val="tx1"/>
                          </a:solidFill>
                          <a:latin typeface="굴림" pitchFamily="50" charset="-127"/>
                          <a:ea typeface="휴먼명조" panose="02010504000101010101"/>
                          <a:cs typeface="Arial" pitchFamily="34" charset="0"/>
                          <a:sym typeface="굴림" pitchFamily="50" charset="-127"/>
                        </a:rPr>
                        <a:t>-yeo</a:t>
                      </a:r>
                      <a:r>
                        <a:rPr lang="en-US" altLang="ko-KR" sz="1000" b="1" dirty="0" smtClean="0">
                          <a:solidFill>
                            <a:schemeClr val="tx1"/>
                          </a:solidFill>
                          <a:latin typeface="굴림" pitchFamily="50" charset="-127"/>
                          <a:ea typeface="휴먼명조" panose="02010504000101010101"/>
                          <a:cs typeface="Arial" pitchFamily="34" charset="0"/>
                          <a:sym typeface="굴림" pitchFamily="50" charset="-127"/>
                        </a:rPr>
                        <a:t>u</a:t>
                      </a:r>
                      <a:r>
                        <a:rPr lang="ko-KR" altLang="ko-KR" sz="1000" b="1" dirty="0" smtClean="0">
                          <a:solidFill>
                            <a:schemeClr val="tx1"/>
                          </a:solidFill>
                          <a:latin typeface="굴림" pitchFamily="50" charset="-127"/>
                          <a:ea typeface="휴먼명조" panose="02010504000101010101"/>
                          <a:cs typeface="Arial" pitchFamily="34" charset="0"/>
                          <a:sym typeface="굴림" pitchFamily="50" charset="-127"/>
                        </a:rPr>
                        <a:t>n  </a:t>
                      </a:r>
                      <a:endParaRPr kumimoji="1" lang="ko-KR" altLang="ko-KR" sz="1000" b="1" i="0" u="none" strike="noStrike" cap="none" normalizeH="0" baseline="0" dirty="0" smtClean="0">
                        <a:ln>
                          <a:noFill/>
                        </a:ln>
                        <a:solidFill>
                          <a:schemeClr val="tx1"/>
                        </a:solidFill>
                        <a:effectLst/>
                        <a:latin typeface="나눔고딕"/>
                        <a:ea typeface="휴먼명조" panose="02010504000101010101"/>
                        <a:cs typeface="나눔고딕"/>
                        <a:sym typeface="굴림" pitchFamily="50" charset="-127"/>
                      </a:endParaRPr>
                    </a:p>
                  </a:txBody>
                  <a:tcPr marL="48579" marR="48579" marT="23890" marB="23890"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r>
              <a:tr h="304760">
                <a:tc vMerge="1">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pPr>
                      <a:endParaRPr kumimoji="1" lang="ko-KR" altLang="ko-KR" sz="1000" b="0"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endParaRP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CHINA</a:t>
                      </a:r>
                    </a:p>
                  </a:txBody>
                  <a:tcPr marL="48579" marR="48579" marT="23890" marB="23890"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No. 1190900</a:t>
                      </a:r>
                    </a:p>
                  </a:txBody>
                  <a:tcPr marL="48579" marR="48579" marT="23890" marB="23890"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0"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13.  05.  01</a:t>
                      </a:r>
                    </a:p>
                  </a:txBody>
                  <a:tcPr marL="48579" marR="48579" marT="23890" marB="23890"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pPr>
                      <a:r>
                        <a:rPr lang="ko-KR" altLang="ko-KR" sz="1000" b="1" dirty="0" smtClean="0">
                          <a:solidFill>
                            <a:schemeClr val="tx1"/>
                          </a:solidFill>
                          <a:latin typeface="굴림" pitchFamily="50" charset="-127"/>
                          <a:ea typeface="휴먼명조" panose="02010504000101010101"/>
                          <a:cs typeface="Arial" pitchFamily="34" charset="0"/>
                          <a:sym typeface="굴림" pitchFamily="50" charset="-127"/>
                        </a:rPr>
                        <a:t>Han S</a:t>
                      </a:r>
                      <a:r>
                        <a:rPr lang="en-US" altLang="ko-KR" sz="1000" b="1" dirty="0" err="1" smtClean="0">
                          <a:solidFill>
                            <a:schemeClr val="tx1"/>
                          </a:solidFill>
                          <a:latin typeface="굴림" pitchFamily="50" charset="-127"/>
                          <a:ea typeface="휴먼명조" panose="02010504000101010101"/>
                          <a:cs typeface="Arial" pitchFamily="34" charset="0"/>
                          <a:sym typeface="굴림" pitchFamily="50" charset="-127"/>
                        </a:rPr>
                        <a:t>ea</a:t>
                      </a:r>
                      <a:r>
                        <a:rPr lang="ko-KR" altLang="ko-KR" sz="1000" b="1" dirty="0" smtClean="0">
                          <a:solidFill>
                            <a:schemeClr val="tx1"/>
                          </a:solidFill>
                          <a:latin typeface="굴림" pitchFamily="50" charset="-127"/>
                          <a:ea typeface="휴먼명조" panose="02010504000101010101"/>
                          <a:cs typeface="Arial" pitchFamily="34" charset="0"/>
                          <a:sym typeface="굴림" pitchFamily="50" charset="-127"/>
                        </a:rPr>
                        <a:t>-yeo</a:t>
                      </a:r>
                      <a:r>
                        <a:rPr lang="en-US" altLang="ko-KR" sz="1000" b="1" dirty="0" smtClean="0">
                          <a:solidFill>
                            <a:schemeClr val="tx1"/>
                          </a:solidFill>
                          <a:latin typeface="굴림" pitchFamily="50" charset="-127"/>
                          <a:ea typeface="휴먼명조" panose="02010504000101010101"/>
                          <a:cs typeface="Arial" pitchFamily="34" charset="0"/>
                          <a:sym typeface="굴림" pitchFamily="50" charset="-127"/>
                        </a:rPr>
                        <a:t>u</a:t>
                      </a:r>
                      <a:r>
                        <a:rPr lang="ko-KR" altLang="ko-KR" sz="1000" b="1" dirty="0" smtClean="0">
                          <a:solidFill>
                            <a:schemeClr val="tx1"/>
                          </a:solidFill>
                          <a:latin typeface="굴림" pitchFamily="50" charset="-127"/>
                          <a:ea typeface="휴먼명조" panose="02010504000101010101"/>
                          <a:cs typeface="Arial" pitchFamily="34" charset="0"/>
                          <a:sym typeface="굴림" pitchFamily="50" charset="-127"/>
                        </a:rPr>
                        <a:t>n  </a:t>
                      </a:r>
                      <a:endParaRPr kumimoji="1" lang="ko-KR" altLang="ko-KR" sz="1000" b="1" i="0" u="none" strike="noStrike" cap="none" normalizeH="0" baseline="0" dirty="0" smtClean="0">
                        <a:ln>
                          <a:noFill/>
                        </a:ln>
                        <a:solidFill>
                          <a:schemeClr val="tx1"/>
                        </a:solidFill>
                        <a:effectLst/>
                        <a:latin typeface="나눔고딕"/>
                        <a:ea typeface="휴먼명조" panose="02010504000101010101"/>
                        <a:cs typeface="나눔고딕"/>
                        <a:sym typeface="굴림" pitchFamily="50" charset="-127"/>
                      </a:endParaRPr>
                    </a:p>
                  </a:txBody>
                  <a:tcPr marL="48579" marR="48579" marT="23890" marB="23890"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r>
              <a:tr h="304760">
                <a:tc vMerge="1">
                  <a:txBody>
                    <a:bodyPr/>
                    <a:lstStyle/>
                    <a:p>
                      <a:pPr marL="0" marR="0" lvl="0" indent="0" algn="ctr" defTabSz="914400" rtl="0" eaLnBrk="0" fontAlgn="base" latinLnBrk="1" hangingPunct="0">
                        <a:lnSpc>
                          <a:spcPct val="100000"/>
                        </a:lnSpc>
                        <a:spcBef>
                          <a:spcPct val="20000"/>
                        </a:spcBef>
                        <a:spcAft>
                          <a:spcPct val="0"/>
                        </a:spcAft>
                        <a:buClrTx/>
                        <a:buSzPct val="100000"/>
                        <a:buFontTx/>
                        <a:buNone/>
                        <a:tabLst/>
                      </a:pPr>
                      <a:endParaRPr kumimoji="1" lang="ko-KR" altLang="ko-KR" sz="1000" b="0"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endParaRPr>
                    </a:p>
                  </a:txBody>
                  <a:tcPr marL="68583" marR="68583" marT="60937" marB="6093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JAPAN</a:t>
                      </a:r>
                    </a:p>
                  </a:txBody>
                  <a:tcPr marL="48579" marR="48579" marT="23890" marB="23890"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No. 5600313</a:t>
                      </a:r>
                    </a:p>
                  </a:txBody>
                  <a:tcPr marL="48579" marR="48579" marT="23890" marB="23890"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0" i="0" u="none" strike="noStrike" cap="none" normalizeH="0" baseline="0" dirty="0" smtClean="0">
                          <a:ln>
                            <a:noFill/>
                          </a:ln>
                          <a:solidFill>
                            <a:srgbClr val="000000"/>
                          </a:solidFill>
                          <a:effectLst/>
                          <a:latin typeface="나눔고딕"/>
                          <a:ea typeface="휴먼명조" panose="02010504000101010101"/>
                          <a:cs typeface="나눔고딕"/>
                          <a:sym typeface="굴림" pitchFamily="50" charset="-127"/>
                        </a:rPr>
                        <a:t>14.  08.  22</a:t>
                      </a:r>
                    </a:p>
                  </a:txBody>
                  <a:tcPr marL="48579" marR="48579" marT="23890" marB="23890"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defRPr/>
                      </a:pPr>
                      <a:r>
                        <a:rPr lang="ko-KR" altLang="ko-KR" sz="1000" b="1" dirty="0" smtClean="0">
                          <a:solidFill>
                            <a:schemeClr val="tx1"/>
                          </a:solidFill>
                          <a:latin typeface="굴림" pitchFamily="50" charset="-127"/>
                          <a:ea typeface="휴먼명조" panose="02010504000101010101"/>
                          <a:cs typeface="Arial" pitchFamily="34" charset="0"/>
                          <a:sym typeface="굴림" pitchFamily="50" charset="-127"/>
                        </a:rPr>
                        <a:t>Han S</a:t>
                      </a:r>
                      <a:r>
                        <a:rPr lang="en-US" altLang="ko-KR" sz="1000" b="1" dirty="0" err="1" smtClean="0">
                          <a:solidFill>
                            <a:schemeClr val="tx1"/>
                          </a:solidFill>
                          <a:latin typeface="굴림" pitchFamily="50" charset="-127"/>
                          <a:ea typeface="휴먼명조" panose="02010504000101010101"/>
                          <a:cs typeface="Arial" pitchFamily="34" charset="0"/>
                          <a:sym typeface="굴림" pitchFamily="50" charset="-127"/>
                        </a:rPr>
                        <a:t>ea</a:t>
                      </a:r>
                      <a:r>
                        <a:rPr lang="ko-KR" altLang="ko-KR" sz="1000" b="1" dirty="0" smtClean="0">
                          <a:solidFill>
                            <a:schemeClr val="tx1"/>
                          </a:solidFill>
                          <a:latin typeface="굴림" pitchFamily="50" charset="-127"/>
                          <a:ea typeface="휴먼명조" panose="02010504000101010101"/>
                          <a:cs typeface="Arial" pitchFamily="34" charset="0"/>
                          <a:sym typeface="굴림" pitchFamily="50" charset="-127"/>
                        </a:rPr>
                        <a:t>-yeo</a:t>
                      </a:r>
                      <a:r>
                        <a:rPr lang="en-US" altLang="ko-KR" sz="1000" b="1" dirty="0" smtClean="0">
                          <a:solidFill>
                            <a:schemeClr val="tx1"/>
                          </a:solidFill>
                          <a:latin typeface="굴림" pitchFamily="50" charset="-127"/>
                          <a:ea typeface="휴먼명조" panose="02010504000101010101"/>
                          <a:cs typeface="Arial" pitchFamily="34" charset="0"/>
                          <a:sym typeface="굴림" pitchFamily="50" charset="-127"/>
                        </a:rPr>
                        <a:t>u</a:t>
                      </a:r>
                      <a:r>
                        <a:rPr lang="ko-KR" altLang="ko-KR" sz="1000" b="1" dirty="0" smtClean="0">
                          <a:solidFill>
                            <a:schemeClr val="tx1"/>
                          </a:solidFill>
                          <a:latin typeface="굴림" pitchFamily="50" charset="-127"/>
                          <a:ea typeface="휴먼명조" panose="02010504000101010101"/>
                          <a:cs typeface="Arial" pitchFamily="34" charset="0"/>
                          <a:sym typeface="굴림" pitchFamily="50" charset="-127"/>
                        </a:rPr>
                        <a:t>n </a:t>
                      </a:r>
                      <a:endParaRPr kumimoji="1" lang="ko-KR" altLang="ko-KR" sz="1000" b="1" i="0" u="none" strike="noStrike" cap="none" normalizeH="0" baseline="0" dirty="0" smtClean="0">
                        <a:ln>
                          <a:noFill/>
                        </a:ln>
                        <a:solidFill>
                          <a:schemeClr val="tx1"/>
                        </a:solidFill>
                        <a:effectLst/>
                        <a:latin typeface="나눔고딕"/>
                        <a:ea typeface="휴먼명조" panose="02010504000101010101"/>
                        <a:cs typeface="나눔고딕"/>
                        <a:sym typeface="굴림" pitchFamily="50" charset="-127"/>
                      </a:endParaRPr>
                    </a:p>
                  </a:txBody>
                  <a:tcPr marL="48579" marR="48579" marT="23890" marB="23890"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2" name="표 11"/>
          <p:cNvGraphicFramePr>
            <a:graphicFrameLocks noGrp="1"/>
          </p:cNvGraphicFramePr>
          <p:nvPr>
            <p:extLst>
              <p:ext uri="{D42A27DB-BD31-4B8C-83A1-F6EECF244321}">
                <p14:modId xmlns:p14="http://schemas.microsoft.com/office/powerpoint/2010/main" val="4273820131"/>
              </p:ext>
            </p:extLst>
          </p:nvPr>
        </p:nvGraphicFramePr>
        <p:xfrm>
          <a:off x="316573" y="5066722"/>
          <a:ext cx="8503898" cy="1403382"/>
        </p:xfrm>
        <a:graphic>
          <a:graphicData uri="http://schemas.openxmlformats.org/drawingml/2006/table">
            <a:tbl>
              <a:tblPr/>
              <a:tblGrid>
                <a:gridCol w="654146"/>
                <a:gridCol w="4177345"/>
                <a:gridCol w="1296144"/>
                <a:gridCol w="1152128"/>
                <a:gridCol w="1224135"/>
              </a:tblGrid>
              <a:tr h="264954">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Type</a:t>
                      </a:r>
                    </a:p>
                  </a:txBody>
                  <a:tcPr marL="64758" marR="64758" marT="17907" marB="1790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Title of invention</a:t>
                      </a:r>
                    </a:p>
                  </a:txBody>
                  <a:tcPr marL="64758" marR="64758" marT="17907" marB="1790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Patent/Patent No.</a:t>
                      </a:r>
                    </a:p>
                  </a:txBody>
                  <a:tcPr marL="64758" marR="64758" marT="17907" marB="1790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Application Date</a:t>
                      </a:r>
                    </a:p>
                  </a:txBody>
                  <a:tcPr marL="64758" marR="64758" marT="17907" marB="1790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Rightful Claimant</a:t>
                      </a:r>
                    </a:p>
                  </a:txBody>
                  <a:tcPr marL="64758" marR="64758" marT="17907" marB="1790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rgbClr val="D9D9D9"/>
                    </a:solidFill>
                  </a:tcPr>
                </a:tc>
              </a:tr>
              <a:tr h="246507">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en-US"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PCT</a:t>
                      </a:r>
                      <a:endPar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endParaRPr>
                    </a:p>
                  </a:txBody>
                  <a:tcPr marL="64758" marR="64758" marT="17907" marB="1790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1" hangingPunct="0">
                        <a:lnSpc>
                          <a:spcPct val="100000"/>
                        </a:lnSpc>
                        <a:spcBef>
                          <a:spcPct val="0"/>
                        </a:spcBef>
                        <a:spcAft>
                          <a:spcPts val="400"/>
                        </a:spcAft>
                        <a:buClrTx/>
                        <a:buSzPct val="100000"/>
                        <a:buFontTx/>
                        <a:buNone/>
                        <a:tabLst/>
                      </a:pP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Positioning board assembly for camera module, and a manufacturing method thereof and a camera module comprising the same</a:t>
                      </a:r>
                    </a:p>
                  </a:txBody>
                  <a:tcPr marL="64758" marR="64758" marT="17907" marB="1790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0"/>
                        </a:spcBef>
                        <a:spcAft>
                          <a:spcPts val="400"/>
                        </a:spcAft>
                        <a:buClrTx/>
                        <a:buSzPct val="100000"/>
                        <a:buFontTx/>
                        <a:buNone/>
                        <a:tabLst/>
                      </a:pPr>
                      <a:endParaRPr kumimoji="1" lang="en-US"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endParaRPr>
                    </a:p>
                    <a:p>
                      <a:pPr marL="0" marR="0" lvl="0" indent="0" algn="ctr" defTabSz="914400" rtl="0" eaLnBrk="0" fontAlgn="base" latinLnBrk="1" hangingPunct="0">
                        <a:lnSpc>
                          <a:spcPct val="100000"/>
                        </a:lnSpc>
                        <a:spcBef>
                          <a:spcPct val="0"/>
                        </a:spcBef>
                        <a:spcAft>
                          <a:spcPts val="400"/>
                        </a:spcAft>
                        <a:buClrTx/>
                        <a:buSzPct val="100000"/>
                        <a:buFontTx/>
                        <a:buNone/>
                        <a:tabLst/>
                      </a:pPr>
                      <a:r>
                        <a:rPr kumimoji="1" lang="en-US"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PCT/KR2019/</a:t>
                      </a:r>
                    </a:p>
                    <a:p>
                      <a:pPr marL="0" marR="0" lvl="0" indent="0" algn="ctr" defTabSz="914400" rtl="0" eaLnBrk="0" fontAlgn="base" latinLnBrk="1" hangingPunct="0">
                        <a:lnSpc>
                          <a:spcPct val="100000"/>
                        </a:lnSpc>
                        <a:spcBef>
                          <a:spcPct val="0"/>
                        </a:spcBef>
                        <a:spcAft>
                          <a:spcPts val="400"/>
                        </a:spcAft>
                        <a:buClrTx/>
                        <a:buSzPct val="100000"/>
                        <a:buFontTx/>
                        <a:buNone/>
                        <a:tabLst/>
                      </a:pPr>
                      <a:r>
                        <a:rPr kumimoji="1" lang="en-US"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010069</a:t>
                      </a:r>
                      <a:endParaRPr kumimoji="1" lang="ko-KR" altLang="en-US"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endParaRPr>
                    </a:p>
                    <a:p>
                      <a:pPr marL="0" marR="0" lvl="0" indent="0" algn="ctr" defTabSz="914400" rtl="0" eaLnBrk="0" fontAlgn="base" latinLnBrk="1" hangingPunct="0">
                        <a:lnSpc>
                          <a:spcPct val="100000"/>
                        </a:lnSpc>
                        <a:spcBef>
                          <a:spcPct val="0"/>
                        </a:spcBef>
                        <a:spcAft>
                          <a:spcPts val="400"/>
                        </a:spcAft>
                        <a:buClrTx/>
                        <a:buSzPct val="100000"/>
                        <a:buFontTx/>
                        <a:buNone/>
                        <a:tabLst/>
                      </a:pPr>
                      <a:endPar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endParaRPr>
                    </a:p>
                  </a:txBody>
                  <a:tcPr marL="64758" marR="64758" marT="17907" marB="1790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en-US" altLang="ko-KR" sz="1000" b="0"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19. 08 09</a:t>
                      </a:r>
                      <a:endParaRPr kumimoji="1" lang="ko-KR" altLang="ko-KR" sz="1000" b="0"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endParaRPr>
                    </a:p>
                  </a:txBody>
                  <a:tcPr marL="64758" marR="64758" marT="17907" marB="1790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Sensor</a:t>
                      </a:r>
                      <a:r>
                        <a:rPr kumimoji="1" lang="en-US"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t</a:t>
                      </a: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opia</a:t>
                      </a:r>
                    </a:p>
                  </a:txBody>
                  <a:tcPr marL="64758" marR="64758" marT="17907" marB="1790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r>
              <a:tr h="246507">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defRPr/>
                      </a:pP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Paten</a:t>
                      </a:r>
                      <a:r>
                        <a:rPr kumimoji="1" lang="en-US"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t</a:t>
                      </a:r>
                      <a:endParaRPr lang="ko-KR" altLang="en-US" sz="1000" b="1" kern="1200" dirty="0" smtClean="0">
                        <a:solidFill>
                          <a:schemeClr val="tx1"/>
                        </a:solidFill>
                        <a:effectLst/>
                        <a:latin typeface="휴먼명조" panose="02010504000101010101" pitchFamily="2" charset="-127"/>
                        <a:ea typeface="휴먼명조" panose="02010504000101010101" pitchFamily="2" charset="-127"/>
                        <a:cs typeface="+mn-cs"/>
                      </a:endParaRPr>
                    </a:p>
                  </a:txBody>
                  <a:tcPr marL="64758" marR="64758" marT="17907" marB="1790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1" hangingPunct="0">
                        <a:lnSpc>
                          <a:spcPct val="100000"/>
                        </a:lnSpc>
                        <a:spcBef>
                          <a:spcPct val="0"/>
                        </a:spcBef>
                        <a:spcAft>
                          <a:spcPts val="400"/>
                        </a:spcAft>
                        <a:buClrTx/>
                        <a:buSzPct val="100000"/>
                        <a:buFontTx/>
                        <a:buNone/>
                        <a:tabLst/>
                        <a:defRPr/>
                      </a:pPr>
                      <a:r>
                        <a:rPr lang="en-US" altLang="ko-KR" sz="1000" b="1" kern="1200" dirty="0" smtClean="0">
                          <a:solidFill>
                            <a:schemeClr val="tx1"/>
                          </a:solidFill>
                          <a:effectLst/>
                          <a:latin typeface="+mn-lt"/>
                          <a:ea typeface="+mn-ea"/>
                          <a:cs typeface="+mn-cs"/>
                        </a:rPr>
                        <a:t>Braille Display Device using Patterned Coil</a:t>
                      </a:r>
                    </a:p>
                  </a:txBody>
                  <a:tcPr marL="64758" marR="64758" marT="17907" marB="1790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0"/>
                        </a:spcBef>
                        <a:spcAft>
                          <a:spcPts val="400"/>
                        </a:spcAft>
                        <a:buClrTx/>
                        <a:buSzPct val="100000"/>
                        <a:buFontTx/>
                        <a:buNone/>
                        <a:tabLst/>
                      </a:pPr>
                      <a:r>
                        <a:rPr kumimoji="1" lang="en-US"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10-2019-0042283</a:t>
                      </a:r>
                      <a:endPar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endParaRPr>
                    </a:p>
                  </a:txBody>
                  <a:tcPr marL="64758" marR="64758" marT="17907" marB="1790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pPr>
                      <a:r>
                        <a:rPr kumimoji="1" lang="en-US" altLang="ko-KR" sz="1000" b="0"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19. 04. 11</a:t>
                      </a:r>
                      <a:endParaRPr kumimoji="1" lang="ko-KR" altLang="ko-KR" sz="1000" b="0"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endParaRPr>
                    </a:p>
                  </a:txBody>
                  <a:tcPr marL="64758" marR="64758" marT="17907" marB="1790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1" hangingPunct="0">
                        <a:lnSpc>
                          <a:spcPct val="100000"/>
                        </a:lnSpc>
                        <a:spcBef>
                          <a:spcPct val="0"/>
                        </a:spcBef>
                        <a:spcAft>
                          <a:spcPct val="0"/>
                        </a:spcAft>
                        <a:buClrTx/>
                        <a:buSzPct val="100000"/>
                        <a:buFontTx/>
                        <a:buNone/>
                        <a:tabLst/>
                        <a:defRPr/>
                      </a:pP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Sensor</a:t>
                      </a:r>
                      <a:r>
                        <a:rPr kumimoji="1" lang="en-US"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t</a:t>
                      </a:r>
                      <a:r>
                        <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rPr>
                        <a:t>opia</a:t>
                      </a:r>
                    </a:p>
                    <a:p>
                      <a:pPr marL="0" marR="0" lvl="0" indent="0" algn="ctr" defTabSz="914400" rtl="0" eaLnBrk="0" fontAlgn="base" latinLnBrk="1" hangingPunct="0">
                        <a:lnSpc>
                          <a:spcPct val="100000"/>
                        </a:lnSpc>
                        <a:spcBef>
                          <a:spcPct val="0"/>
                        </a:spcBef>
                        <a:spcAft>
                          <a:spcPct val="0"/>
                        </a:spcAft>
                        <a:buClrTx/>
                        <a:buSzPct val="100000"/>
                        <a:buFontTx/>
                        <a:buNone/>
                        <a:tabLst/>
                      </a:pPr>
                      <a:endParaRPr kumimoji="1" lang="ko-KR" altLang="ko-KR" sz="1000" b="1" i="0" u="none" strike="noStrike" cap="none" normalizeH="0" baseline="0" dirty="0" smtClean="0">
                        <a:ln>
                          <a:noFill/>
                        </a:ln>
                        <a:solidFill>
                          <a:srgbClr val="000000"/>
                        </a:solidFill>
                        <a:effectLst/>
                        <a:latin typeface="굴림" pitchFamily="50" charset="-127"/>
                        <a:ea typeface="휴먼명조" panose="02010504000101010101"/>
                        <a:sym typeface="굴림" pitchFamily="50" charset="-127"/>
                      </a:endParaRPr>
                    </a:p>
                  </a:txBody>
                  <a:tcPr marL="64758" marR="64758" marT="17907" marB="17907" anchor="ctr" horzOverflow="overflow">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12979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그룹 36"/>
          <p:cNvGrpSpPr>
            <a:grpSpLocks/>
          </p:cNvGrpSpPr>
          <p:nvPr/>
        </p:nvGrpSpPr>
        <p:grpSpPr bwMode="auto">
          <a:xfrm>
            <a:off x="2365920" y="4797425"/>
            <a:ext cx="4078288" cy="1830388"/>
            <a:chOff x="323850" y="4869160"/>
            <a:chExt cx="4078097" cy="1830843"/>
          </a:xfrm>
        </p:grpSpPr>
        <p:sp>
          <p:nvSpPr>
            <p:cNvPr id="6" name="모서리가 둥근 직사각형 5"/>
            <p:cNvSpPr/>
            <p:nvPr/>
          </p:nvSpPr>
          <p:spPr>
            <a:xfrm>
              <a:off x="323850" y="5372523"/>
              <a:ext cx="3960628" cy="1327480"/>
            </a:xfrm>
            <a:prstGeom prst="roundRect">
              <a:avLst>
                <a:gd name="adj" fmla="val 8765"/>
              </a:avLst>
            </a:prstGeom>
            <a:solidFill>
              <a:schemeClr val="bg1">
                <a:lumMod val="95000"/>
              </a:schemeClr>
            </a:solidFill>
            <a:ln w="1143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effectLst>
                  <a:outerShdw blurRad="38100" dist="38100" dir="2700000" algn="tl">
                    <a:srgbClr val="000000">
                      <a:alpha val="43137"/>
                    </a:srgbClr>
                  </a:outerShdw>
                </a:effectLst>
                <a:latin typeface="굴림" pitchFamily="50" charset="-127"/>
                <a:ea typeface="굴림" pitchFamily="50" charset="-127"/>
              </a:endParaRPr>
            </a:p>
          </p:txBody>
        </p:sp>
        <p:sp>
          <p:nvSpPr>
            <p:cNvPr id="8" name="왼쪽 화살표 7"/>
            <p:cNvSpPr/>
            <p:nvPr/>
          </p:nvSpPr>
          <p:spPr>
            <a:xfrm rot="16200000">
              <a:off x="436366" y="5151966"/>
              <a:ext cx="1295722" cy="1088974"/>
            </a:xfrm>
            <a:prstGeom prst="leftArrow">
              <a:avLst>
                <a:gd name="adj1" fmla="val 45618"/>
                <a:gd name="adj2" fmla="val 50000"/>
              </a:avLst>
            </a:prstGeom>
            <a:solidFill>
              <a:schemeClr val="bg1"/>
            </a:solidFill>
            <a:ln w="114300" cap="rnd">
              <a:solidFill>
                <a:schemeClr val="accent5">
                  <a:lumMod val="75000"/>
                </a:schemeClr>
              </a:solidFill>
              <a:roun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effectLst>
                  <a:outerShdw blurRad="38100" dist="38100" dir="2700000" algn="tl">
                    <a:srgbClr val="000000">
                      <a:alpha val="43137"/>
                    </a:srgbClr>
                  </a:outerShdw>
                </a:effectLst>
                <a:latin typeface="굴림" pitchFamily="50" charset="-127"/>
                <a:ea typeface="굴림" pitchFamily="50" charset="-127"/>
              </a:endParaRPr>
            </a:p>
          </p:txBody>
        </p:sp>
        <p:sp>
          <p:nvSpPr>
            <p:cNvPr id="24" name="직사각형 23"/>
            <p:cNvSpPr/>
            <p:nvPr/>
          </p:nvSpPr>
          <p:spPr>
            <a:xfrm>
              <a:off x="684196" y="4869160"/>
              <a:ext cx="3717751" cy="43984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effectLst>
                  <a:outerShdw blurRad="38100" dist="38100" dir="2700000" algn="tl">
                    <a:srgbClr val="000000">
                      <a:alpha val="43137"/>
                    </a:srgbClr>
                  </a:outerShdw>
                </a:effectLst>
                <a:latin typeface="굴림" pitchFamily="50" charset="-127"/>
                <a:ea typeface="굴림" pitchFamily="50" charset="-127"/>
              </a:endParaRPr>
            </a:p>
          </p:txBody>
        </p:sp>
      </p:grpSp>
      <p:sp>
        <p:nvSpPr>
          <p:cNvPr id="11267" name="제목 1"/>
          <p:cNvSpPr>
            <a:spLocks noGrp="1"/>
          </p:cNvSpPr>
          <p:nvPr>
            <p:ph type="title"/>
          </p:nvPr>
        </p:nvSpPr>
        <p:spPr/>
        <p:txBody>
          <a:bodyPr>
            <a:normAutofit fontScale="90000"/>
          </a:bodyPr>
          <a:lstStyle/>
          <a:p>
            <a:r>
              <a:rPr lang="ko-KR" altLang="ko-KR" sz="2800" dirty="0" smtClean="0">
                <a:solidFill>
                  <a:srgbClr val="000000"/>
                </a:solidFill>
                <a:latin typeface="굴림" pitchFamily="50" charset="-127"/>
                <a:ea typeface="굴림" pitchFamily="50" charset="-127"/>
                <a:sym typeface="굴림" pitchFamily="50" charset="-127"/>
              </a:rPr>
              <a:t>3.</a:t>
            </a:r>
            <a:r>
              <a:rPr lang="en-US" altLang="ko-KR" sz="2800" dirty="0">
                <a:solidFill>
                  <a:srgbClr val="0A5054"/>
                </a:solidFill>
                <a:latin typeface="나눔고딕 ExtraBold" panose="020D0904000000000000" pitchFamily="50" charset="-127"/>
                <a:ea typeface="휴먼명조" panose="02010504000101010101"/>
              </a:rPr>
              <a:t> </a:t>
            </a:r>
            <a:r>
              <a:rPr lang="en-US" altLang="ko-KR" sz="2800" dirty="0" smtClean="0">
                <a:latin typeface="나눔고딕 ExtraBold" panose="020D0904000000000000" pitchFamily="50" charset="-127"/>
                <a:ea typeface="휴먼명조" panose="02010504000101010101"/>
              </a:rPr>
              <a:t>PCB PATTERN </a:t>
            </a:r>
            <a:r>
              <a:rPr lang="en-US" altLang="ko-KR" sz="2800" dirty="0">
                <a:latin typeface="나눔고딕 ExtraBold" panose="020D0904000000000000" pitchFamily="50" charset="-127"/>
                <a:ea typeface="휴먼명조" panose="02010504000101010101"/>
              </a:rPr>
              <a:t>COIL &amp;</a:t>
            </a:r>
            <a:r>
              <a:rPr lang="ko-KR" altLang="en-US" sz="2800" dirty="0">
                <a:latin typeface="나눔고딕 ExtraBold" panose="020D0904000000000000" pitchFamily="50" charset="-127"/>
                <a:ea typeface="휴먼명조" panose="02010504000101010101"/>
              </a:rPr>
              <a:t> </a:t>
            </a:r>
            <a:r>
              <a:rPr lang="en-US" altLang="ko-KR" sz="2800" dirty="0">
                <a:latin typeface="나눔고딕 ExtraBold" panose="020D0904000000000000" pitchFamily="50" charset="-127"/>
                <a:ea typeface="휴먼명조" panose="02010504000101010101"/>
              </a:rPr>
              <a:t>MODULE FOR OIS</a:t>
            </a:r>
            <a:br>
              <a:rPr lang="en-US" altLang="ko-KR" sz="2800" dirty="0">
                <a:latin typeface="나눔고딕 ExtraBold" panose="020D0904000000000000" pitchFamily="50" charset="-127"/>
                <a:ea typeface="휴먼명조" panose="02010504000101010101"/>
              </a:rPr>
            </a:br>
            <a:r>
              <a:rPr lang="en-US" altLang="ko-KR" sz="2800" dirty="0">
                <a:solidFill>
                  <a:srgbClr val="000000"/>
                </a:solidFill>
                <a:latin typeface="굴림" pitchFamily="50" charset="-127"/>
                <a:ea typeface="굴림" pitchFamily="50" charset="-127"/>
                <a:sym typeface="굴림" pitchFamily="50" charset="-127"/>
              </a:rPr>
              <a:t> </a:t>
            </a:r>
            <a:r>
              <a:rPr lang="en-US" altLang="ko-KR" sz="2800" dirty="0" smtClean="0">
                <a:solidFill>
                  <a:srgbClr val="000000"/>
                </a:solidFill>
                <a:latin typeface="굴림" pitchFamily="50" charset="-127"/>
                <a:ea typeface="굴림" pitchFamily="50" charset="-127"/>
                <a:sym typeface="굴림" pitchFamily="50" charset="-127"/>
              </a:rPr>
              <a:t> 3-1.</a:t>
            </a:r>
            <a:r>
              <a:rPr lang="ko-KR" altLang="ko-KR" sz="2800" dirty="0" smtClean="0">
                <a:solidFill>
                  <a:srgbClr val="000000"/>
                </a:solidFill>
                <a:latin typeface="굴림" pitchFamily="50" charset="-127"/>
                <a:ea typeface="굴림" pitchFamily="50" charset="-127"/>
                <a:sym typeface="굴림" pitchFamily="50" charset="-127"/>
              </a:rPr>
              <a:t> Development Item Summary</a:t>
            </a:r>
          </a:p>
        </p:txBody>
      </p:sp>
      <p:sp>
        <p:nvSpPr>
          <p:cNvPr id="11268" name="직사각형 4"/>
          <p:cNvSpPr>
            <a:spLocks noChangeArrowheads="1"/>
          </p:cNvSpPr>
          <p:nvPr/>
        </p:nvSpPr>
        <p:spPr bwMode="auto">
          <a:xfrm>
            <a:off x="-153817" y="908720"/>
            <a:ext cx="53495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ctr">
              <a:lnSpc>
                <a:spcPct val="100000"/>
              </a:lnSpc>
              <a:spcBef>
                <a:spcPct val="0"/>
              </a:spcBef>
              <a:buFontTx/>
              <a:buNone/>
            </a:pPr>
            <a:r>
              <a:rPr lang="en-US" altLang="ko-KR" sz="1800" b="1" dirty="0" smtClean="0">
                <a:solidFill>
                  <a:srgbClr val="000000"/>
                </a:solidFill>
                <a:latin typeface="굴림" pitchFamily="50" charset="-127"/>
                <a:ea typeface="굴림" pitchFamily="50" charset="-127"/>
                <a:sym typeface="굴림" pitchFamily="50" charset="-127"/>
              </a:rPr>
              <a:t>          </a:t>
            </a:r>
            <a:r>
              <a:rPr lang="ko-KR" altLang="ko-KR" sz="1800" b="1" dirty="0" smtClean="0">
                <a:solidFill>
                  <a:srgbClr val="000000"/>
                </a:solidFill>
                <a:latin typeface="굴림" pitchFamily="50" charset="-127"/>
                <a:ea typeface="굴림" pitchFamily="50" charset="-127"/>
                <a:sym typeface="굴림" pitchFamily="50" charset="-127"/>
              </a:rPr>
              <a:t>: </a:t>
            </a:r>
            <a:r>
              <a:rPr lang="ko-KR" altLang="ko-KR" sz="1800" b="1" dirty="0">
                <a:solidFill>
                  <a:srgbClr val="000000"/>
                </a:solidFill>
                <a:latin typeface="굴림" pitchFamily="50" charset="-127"/>
                <a:ea typeface="굴림" pitchFamily="50" charset="-127"/>
                <a:sym typeface="굴림" pitchFamily="50" charset="-127"/>
              </a:rPr>
              <a:t>What is OIS (Optical  Image Stabilizer)? </a:t>
            </a:r>
          </a:p>
        </p:txBody>
      </p:sp>
      <p:sp>
        <p:nvSpPr>
          <p:cNvPr id="7" name="모서리가 둥근 직사각형 6"/>
          <p:cNvSpPr/>
          <p:nvPr/>
        </p:nvSpPr>
        <p:spPr>
          <a:xfrm>
            <a:off x="300038" y="1412776"/>
            <a:ext cx="8520112" cy="3311624"/>
          </a:xfrm>
          <a:prstGeom prst="roundRect">
            <a:avLst>
              <a:gd name="adj" fmla="val 8765"/>
            </a:avLst>
          </a:prstGeom>
          <a:solidFill>
            <a:schemeClr val="bg1">
              <a:lumMod val="95000"/>
            </a:schemeClr>
          </a:solidFill>
          <a:ln w="114300">
            <a:solidFill>
              <a:srgbClr val="64BD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effectLst>
                <a:outerShdw blurRad="38100" dist="38100" dir="2700000" algn="tl">
                  <a:srgbClr val="000000">
                    <a:alpha val="43137"/>
                  </a:srgbClr>
                </a:outerShdw>
              </a:effectLst>
              <a:latin typeface="굴림" pitchFamily="50" charset="-127"/>
              <a:ea typeface="굴림" pitchFamily="50" charset="-127"/>
            </a:endParaRPr>
          </a:p>
        </p:txBody>
      </p:sp>
      <p:sp>
        <p:nvSpPr>
          <p:cNvPr id="11270" name="제목 3"/>
          <p:cNvSpPr txBox="1">
            <a:spLocks/>
          </p:cNvSpPr>
          <p:nvPr/>
        </p:nvSpPr>
        <p:spPr bwMode="auto">
          <a:xfrm>
            <a:off x="3658021" y="6021288"/>
            <a:ext cx="2570163" cy="4413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gn="just">
              <a:lnSpc>
                <a:spcPct val="100000"/>
              </a:lnSpc>
              <a:spcBef>
                <a:spcPct val="0"/>
              </a:spcBef>
              <a:buFontTx/>
              <a:buNone/>
            </a:pPr>
            <a:r>
              <a:rPr lang="ko-KR" altLang="ko-KR" sz="1000" dirty="0">
                <a:solidFill>
                  <a:srgbClr val="000000"/>
                </a:solidFill>
                <a:latin typeface="굴림" pitchFamily="50" charset="-127"/>
                <a:ea typeface="굴림" pitchFamily="50" charset="-127"/>
                <a:sym typeface="굴림" pitchFamily="50" charset="-127"/>
              </a:rPr>
              <a:t>Manual work due to structure change --&gt; </a:t>
            </a:r>
            <a:r>
              <a:rPr lang="en-US" altLang="ko-KR" sz="1000" dirty="0">
                <a:solidFill>
                  <a:srgbClr val="000000"/>
                </a:solidFill>
                <a:latin typeface="굴림" pitchFamily="50" charset="-127"/>
                <a:ea typeface="굴림" pitchFamily="50" charset="-127"/>
                <a:sym typeface="굴림" pitchFamily="50" charset="-127"/>
              </a:rPr>
              <a:t> </a:t>
            </a:r>
          </a:p>
          <a:p>
            <a:pPr algn="just">
              <a:lnSpc>
                <a:spcPct val="100000"/>
              </a:lnSpc>
              <a:spcBef>
                <a:spcPct val="0"/>
              </a:spcBef>
              <a:buFontTx/>
              <a:buNone/>
            </a:pPr>
            <a:r>
              <a:rPr lang="en-US" altLang="ko-KR" sz="1000" dirty="0">
                <a:solidFill>
                  <a:srgbClr val="000000"/>
                </a:solidFill>
                <a:latin typeface="굴림" pitchFamily="50" charset="-127"/>
                <a:ea typeface="굴림" pitchFamily="50" charset="-127"/>
                <a:sym typeface="굴림" pitchFamily="50" charset="-127"/>
              </a:rPr>
              <a:t>  </a:t>
            </a:r>
            <a:r>
              <a:rPr lang="ko-KR" altLang="ko-KR" sz="1000" dirty="0">
                <a:solidFill>
                  <a:srgbClr val="000000"/>
                </a:solidFill>
                <a:latin typeface="굴림" pitchFamily="50" charset="-127"/>
                <a:ea typeface="굴림" pitchFamily="50" charset="-127"/>
                <a:sym typeface="굴림" pitchFamily="50" charset="-127"/>
              </a:rPr>
              <a:t>Productivity increase with automation</a:t>
            </a:r>
          </a:p>
        </p:txBody>
      </p:sp>
      <p:sp>
        <p:nvSpPr>
          <p:cNvPr id="12" name="제목 3"/>
          <p:cNvSpPr txBox="1">
            <a:spLocks/>
          </p:cNvSpPr>
          <p:nvPr/>
        </p:nvSpPr>
        <p:spPr bwMode="auto">
          <a:xfrm>
            <a:off x="3778250" y="5517232"/>
            <a:ext cx="2268538" cy="360040"/>
          </a:xfrm>
          <a:prstGeom prst="rect">
            <a:avLst/>
          </a:prstGeom>
          <a:noFill/>
          <a:ln w="3175">
            <a:solidFill>
              <a:srgbClr val="000000"/>
            </a:solidFill>
            <a:miter lim="800000"/>
            <a:headEnd/>
            <a:tailEnd/>
          </a:ln>
          <a:extLst/>
        </p:spPr>
        <p:txBody>
          <a:bodyPr lIns="36000" tIns="36000" rIns="36000" bIns="36000" anchor="ctr"/>
          <a:lstStyle/>
          <a:p>
            <a:pPr eaLnBrk="0" hangingPunct="0">
              <a:buSzPct val="100000"/>
              <a:defRPr/>
            </a:pPr>
            <a:endParaRPr lang="en-US" altLang="ko-KR" sz="1100" b="1" dirty="0" smtClean="0">
              <a:solidFill>
                <a:srgbClr val="000000"/>
              </a:solidFill>
              <a:effectLst>
                <a:outerShdw blurRad="38100" dist="38100" dir="2700000" algn="tl">
                  <a:srgbClr val="C0C0C0"/>
                </a:outerShdw>
              </a:effectLst>
              <a:ea typeface="함초롬바탕"/>
              <a:cs typeface="함초롬바탕"/>
              <a:sym typeface="굴림" pitchFamily="50" charset="-127"/>
            </a:endParaRPr>
          </a:p>
          <a:p>
            <a:pPr eaLnBrk="0" hangingPunct="0">
              <a:buSzPct val="100000"/>
              <a:defRPr/>
            </a:pPr>
            <a:r>
              <a:rPr lang="ko-KR" altLang="ko-KR" sz="1100" b="1" dirty="0" smtClean="0">
                <a:solidFill>
                  <a:srgbClr val="000000"/>
                </a:solidFill>
                <a:effectLst>
                  <a:outerShdw blurRad="38100" dist="38100" dir="2700000" algn="tl">
                    <a:srgbClr val="C0C0C0"/>
                  </a:outerShdw>
                </a:effectLst>
                <a:ea typeface="함초롬바탕"/>
                <a:cs typeface="함초롬바탕"/>
                <a:sym typeface="굴림" pitchFamily="50" charset="-127"/>
              </a:rPr>
              <a:t>Patent No</a:t>
            </a:r>
            <a:r>
              <a:rPr lang="ko-KR" altLang="ko-KR" sz="1100" b="1" dirty="0">
                <a:solidFill>
                  <a:srgbClr val="000000"/>
                </a:solidFill>
                <a:effectLst>
                  <a:outerShdw blurRad="38100" dist="38100" dir="2700000" algn="tl">
                    <a:srgbClr val="C0C0C0"/>
                  </a:outerShdw>
                </a:effectLst>
                <a:ea typeface="함초롬바탕"/>
                <a:cs typeface="함초롬바탕"/>
                <a:sym typeface="굴림" pitchFamily="50" charset="-127"/>
              </a:rPr>
              <a:t>. </a:t>
            </a:r>
            <a:r>
              <a:rPr lang="ko-KR" altLang="ko-KR" sz="1100" b="1" dirty="0" smtClean="0">
                <a:solidFill>
                  <a:srgbClr val="000000"/>
                </a:solidFill>
                <a:effectLst>
                  <a:outerShdw blurRad="38100" dist="38100" dir="2700000" algn="tl">
                    <a:srgbClr val="C0C0C0"/>
                  </a:outerShdw>
                </a:effectLst>
                <a:ea typeface="함초롬바탕"/>
                <a:cs typeface="함초롬바탕"/>
                <a:sym typeface="굴림" pitchFamily="50" charset="-127"/>
              </a:rPr>
              <a:t>10-</a:t>
            </a:r>
            <a:r>
              <a:rPr lang="en-US" altLang="ko-KR" sz="1100" b="1" dirty="0" smtClean="0">
                <a:solidFill>
                  <a:srgbClr val="000000"/>
                </a:solidFill>
                <a:effectLst>
                  <a:outerShdw blurRad="38100" dist="38100" dir="2700000" algn="tl">
                    <a:srgbClr val="C0C0C0"/>
                  </a:outerShdw>
                </a:effectLst>
                <a:ea typeface="함초롬바탕"/>
                <a:cs typeface="함초롬바탕"/>
                <a:sym typeface="굴림" pitchFamily="50" charset="-127"/>
              </a:rPr>
              <a:t>2007207 </a:t>
            </a:r>
          </a:p>
          <a:p>
            <a:pPr eaLnBrk="0" hangingPunct="0">
              <a:buSzPct val="100000"/>
              <a:defRPr/>
            </a:pPr>
            <a:r>
              <a:rPr lang="en-US" altLang="ko-KR" sz="1100" b="1" dirty="0">
                <a:solidFill>
                  <a:srgbClr val="000000"/>
                </a:solidFill>
                <a:effectLst>
                  <a:outerShdw blurRad="38100" dist="38100" dir="2700000" algn="tl">
                    <a:srgbClr val="C0C0C0"/>
                  </a:outerShdw>
                </a:effectLst>
                <a:ea typeface="함초롬바탕"/>
                <a:cs typeface="함초롬바탕"/>
                <a:sym typeface="굴림" pitchFamily="50" charset="-127"/>
              </a:rPr>
              <a:t>(PCT/KR2019/010069</a:t>
            </a:r>
            <a:r>
              <a:rPr lang="ko-KR" altLang="en-US" sz="1100" b="1" dirty="0">
                <a:solidFill>
                  <a:srgbClr val="000000"/>
                </a:solidFill>
                <a:effectLst>
                  <a:outerShdw blurRad="38100" dist="38100" dir="2700000" algn="tl">
                    <a:srgbClr val="C0C0C0"/>
                  </a:outerShdw>
                </a:effectLst>
                <a:ea typeface="함초롬바탕"/>
                <a:cs typeface="함초롬바탕"/>
                <a:sym typeface="굴림" pitchFamily="50" charset="-127"/>
              </a:rPr>
              <a:t>호</a:t>
            </a:r>
            <a:r>
              <a:rPr lang="en-US" altLang="ko-KR" sz="1100" b="1" dirty="0">
                <a:solidFill>
                  <a:srgbClr val="000000"/>
                </a:solidFill>
                <a:effectLst>
                  <a:outerShdw blurRad="38100" dist="38100" dir="2700000" algn="tl">
                    <a:srgbClr val="C0C0C0"/>
                  </a:outerShdw>
                </a:effectLst>
                <a:ea typeface="함초롬바탕"/>
                <a:cs typeface="함초롬바탕"/>
                <a:sym typeface="굴림" pitchFamily="50" charset="-127"/>
              </a:rPr>
              <a:t>)</a:t>
            </a:r>
          </a:p>
          <a:p>
            <a:pPr eaLnBrk="0" hangingPunct="0">
              <a:buSzPct val="100000"/>
              <a:defRPr/>
            </a:pPr>
            <a:endParaRPr lang="ko-KR" altLang="ko-KR" sz="1100" b="1" dirty="0">
              <a:solidFill>
                <a:srgbClr val="000000"/>
              </a:solidFill>
              <a:effectLst>
                <a:outerShdw blurRad="38100" dist="38100" dir="2700000" algn="tl">
                  <a:srgbClr val="C0C0C0"/>
                </a:outerShdw>
              </a:effectLst>
              <a:ea typeface="함초롬바탕"/>
              <a:cs typeface="함초롬바탕"/>
              <a:sym typeface="굴림" pitchFamily="50" charset="-127"/>
            </a:endParaRPr>
          </a:p>
        </p:txBody>
      </p:sp>
      <p:sp>
        <p:nvSpPr>
          <p:cNvPr id="16" name="제목 3"/>
          <p:cNvSpPr txBox="1">
            <a:spLocks/>
          </p:cNvSpPr>
          <p:nvPr/>
        </p:nvSpPr>
        <p:spPr bwMode="auto">
          <a:xfrm>
            <a:off x="6588125" y="2997200"/>
            <a:ext cx="1243013" cy="438150"/>
          </a:xfrm>
          <a:prstGeom prst="rect">
            <a:avLst/>
          </a:prstGeom>
          <a:noFill/>
          <a:ln>
            <a:noFill/>
          </a:ln>
          <a:extLst/>
        </p:spPr>
        <p:txBody>
          <a:bodyPr lIns="36000" tIns="36000" rIns="36000" bIns="36000" anchor="ctr"/>
          <a:lstStyle/>
          <a:p>
            <a:pPr algn="ctr" eaLnBrk="0" hangingPunct="0">
              <a:buSzPct val="100000"/>
              <a:defRPr/>
            </a:pPr>
            <a:r>
              <a:rPr lang="ko-KR" altLang="ko-KR" sz="1300" b="1" dirty="0">
                <a:solidFill>
                  <a:srgbClr val="FF0000"/>
                </a:solidFill>
                <a:effectLst>
                  <a:outerShdw blurRad="38100" dist="38100" dir="2700000" algn="tl">
                    <a:srgbClr val="C0C0C0"/>
                  </a:outerShdw>
                </a:effectLst>
                <a:sym typeface="굴림" pitchFamily="50" charset="-127"/>
              </a:rPr>
              <a:t>Up/Down&gt;AF</a:t>
            </a:r>
          </a:p>
        </p:txBody>
      </p:sp>
      <p:sp>
        <p:nvSpPr>
          <p:cNvPr id="20" name="제목 3"/>
          <p:cNvSpPr txBox="1">
            <a:spLocks/>
          </p:cNvSpPr>
          <p:nvPr/>
        </p:nvSpPr>
        <p:spPr bwMode="auto">
          <a:xfrm>
            <a:off x="6418263" y="4365625"/>
            <a:ext cx="2076450" cy="268288"/>
          </a:xfrm>
          <a:prstGeom prst="rect">
            <a:avLst/>
          </a:prstGeom>
          <a:noFill/>
          <a:ln>
            <a:noFill/>
          </a:ln>
          <a:extLst/>
        </p:spPr>
        <p:txBody>
          <a:bodyPr lIns="36000" tIns="36000" rIns="36000" bIns="36000" anchor="ctr"/>
          <a:lstStyle/>
          <a:p>
            <a:pPr algn="ctr" eaLnBrk="0" hangingPunct="0">
              <a:buSzPct val="100000"/>
              <a:defRPr/>
            </a:pPr>
            <a:r>
              <a:rPr lang="ko-KR" altLang="ko-KR" sz="1300" b="1" dirty="0">
                <a:solidFill>
                  <a:srgbClr val="FF0000"/>
                </a:solidFill>
                <a:effectLst>
                  <a:outerShdw blurRad="38100" dist="38100" dir="2700000" algn="tl">
                    <a:srgbClr val="C0C0C0"/>
                  </a:outerShdw>
                </a:effectLst>
                <a:sym typeface="굴림" pitchFamily="50" charset="-127"/>
              </a:rPr>
              <a:t>Trembling reversed move &gt; OIS</a:t>
            </a:r>
          </a:p>
        </p:txBody>
      </p:sp>
      <p:sp>
        <p:nvSpPr>
          <p:cNvPr id="11274" name="제목 3"/>
          <p:cNvSpPr txBox="1">
            <a:spLocks/>
          </p:cNvSpPr>
          <p:nvPr/>
        </p:nvSpPr>
        <p:spPr bwMode="auto">
          <a:xfrm>
            <a:off x="357188" y="1484784"/>
            <a:ext cx="5689600"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36000" tIns="36000" rIns="36000" bIns="36000"/>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00000"/>
              </a:lnSpc>
              <a:spcBef>
                <a:spcPct val="0"/>
              </a:spcBef>
              <a:buFontTx/>
              <a:buNone/>
              <a:defRPr/>
            </a:pPr>
            <a:r>
              <a:rPr lang="ko-KR" altLang="ko-KR" sz="1200" b="1" dirty="0" smtClean="0">
                <a:solidFill>
                  <a:srgbClr val="000000"/>
                </a:solidFill>
                <a:latin typeface="Times New Roman" pitchFamily="18" charset="0"/>
                <a:ea typeface="굴림" pitchFamily="50" charset="-127"/>
                <a:cs typeface="Times New Roman" pitchFamily="18" charset="0"/>
                <a:sym typeface="굴림" pitchFamily="50" charset="-127"/>
              </a:rPr>
              <a:t>*AF  ACTUATOR Summary</a:t>
            </a:r>
          </a:p>
          <a:p>
            <a:pPr>
              <a:lnSpc>
                <a:spcPct val="100000"/>
              </a:lnSpc>
              <a:spcBef>
                <a:spcPct val="0"/>
              </a:spcBef>
              <a:buFontTx/>
              <a:buNone/>
              <a:defRPr/>
            </a:pPr>
            <a:r>
              <a:rPr lang="ko-KR"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AF moves the lens up and down to the optimum focus position to ensure that an object appears </a:t>
            </a:r>
            <a:endPar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endParaRPr>
          </a:p>
          <a:p>
            <a:pPr algn="l">
              <a:lnSpc>
                <a:spcPct val="100000"/>
              </a:lnSpc>
              <a:spcBef>
                <a:spcPct val="0"/>
              </a:spcBef>
              <a:buFontTx/>
              <a:buNone/>
              <a:defRPr/>
            </a:pPr>
            <a:r>
              <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a:t>
            </a:r>
            <a:r>
              <a:rPr lang="ko-KR" altLang="ko-KR" sz="1100" dirty="0" smtClean="0">
                <a:solidFill>
                  <a:srgbClr val="000000"/>
                </a:solidFill>
                <a:latin typeface="Times New Roman" pitchFamily="18" charset="0"/>
                <a:ea typeface="굴림" pitchFamily="50" charset="-127"/>
                <a:cs typeface="Times New Roman" pitchFamily="18" charset="0"/>
                <a:sym typeface="굴림" pitchFamily="50" charset="-127"/>
              </a:rPr>
              <a:t>clearly.(In 2007, 2% is applied&gt; In 2017, 78% is estimated.)</a:t>
            </a:r>
          </a:p>
          <a:p>
            <a:pPr algn="l">
              <a:lnSpc>
                <a:spcPct val="100000"/>
              </a:lnSpc>
              <a:spcBef>
                <a:spcPct val="0"/>
              </a:spcBef>
              <a:buFontTx/>
              <a:buNone/>
              <a:defRPr/>
            </a:pPr>
            <a:endParaRPr lang="ko-KR" altLang="ko-KR" sz="1100" dirty="0" smtClean="0">
              <a:solidFill>
                <a:srgbClr val="000000"/>
              </a:solidFill>
              <a:latin typeface="Times New Roman" pitchFamily="18" charset="0"/>
              <a:ea typeface="굴림" pitchFamily="50" charset="-127"/>
              <a:cs typeface="Times New Roman" pitchFamily="18" charset="0"/>
              <a:sym typeface="굴림" pitchFamily="50" charset="-127"/>
            </a:endParaRPr>
          </a:p>
          <a:p>
            <a:pPr>
              <a:lnSpc>
                <a:spcPct val="100000"/>
              </a:lnSpc>
              <a:spcBef>
                <a:spcPct val="0"/>
              </a:spcBef>
              <a:buFontTx/>
              <a:buNone/>
              <a:defRPr/>
            </a:pPr>
            <a:r>
              <a:rPr lang="ko-KR" altLang="ko-KR" sz="1200" b="1" dirty="0" smtClean="0">
                <a:solidFill>
                  <a:srgbClr val="000000"/>
                </a:solidFill>
                <a:latin typeface="Times New Roman" pitchFamily="18" charset="0"/>
                <a:ea typeface="굴림" pitchFamily="50" charset="-127"/>
                <a:cs typeface="Times New Roman" pitchFamily="18" charset="0"/>
                <a:sym typeface="굴림" pitchFamily="50" charset="-127"/>
              </a:rPr>
              <a:t>*OIS  ACTUATOR Summary</a:t>
            </a:r>
            <a:endParaRPr lang="en-US" altLang="ko-KR" sz="1200" b="1" dirty="0" smtClean="0">
              <a:solidFill>
                <a:srgbClr val="000000"/>
              </a:solidFill>
              <a:latin typeface="Times New Roman" pitchFamily="18" charset="0"/>
              <a:ea typeface="굴림" pitchFamily="50" charset="-127"/>
              <a:cs typeface="Times New Roman" pitchFamily="18" charset="0"/>
              <a:sym typeface="굴림" pitchFamily="50" charset="-127"/>
            </a:endParaRPr>
          </a:p>
          <a:p>
            <a:pPr>
              <a:lnSpc>
                <a:spcPct val="100000"/>
              </a:lnSpc>
              <a:spcBef>
                <a:spcPct val="0"/>
              </a:spcBef>
              <a:buFontTx/>
              <a:buNone/>
              <a:defRPr/>
            </a:pPr>
            <a:r>
              <a:rPr lang="ko-KR"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Optical image stabilization function - The user's hand tremor is detected according to the </a:t>
            </a:r>
            <a:endPar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endParaRPr>
          </a:p>
          <a:p>
            <a:pPr algn="l">
              <a:lnSpc>
                <a:spcPct val="100000"/>
              </a:lnSpc>
              <a:spcBef>
                <a:spcPct val="0"/>
              </a:spcBef>
              <a:buFontTx/>
              <a:buNone/>
              <a:defRPr/>
            </a:pPr>
            <a:r>
              <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a:t>
            </a:r>
            <a:r>
              <a:rPr lang="ko-KR" altLang="ko-KR" sz="1100" dirty="0" smtClean="0">
                <a:solidFill>
                  <a:srgbClr val="000000"/>
                </a:solidFill>
                <a:latin typeface="Times New Roman" pitchFamily="18" charset="0"/>
                <a:ea typeface="굴림" pitchFamily="50" charset="-127"/>
                <a:cs typeface="Times New Roman" pitchFamily="18" charset="0"/>
                <a:sym typeface="굴림" pitchFamily="50" charset="-127"/>
              </a:rPr>
              <a:t>movement of the camera and the lens moves finely like a human eye, moving the lens in the</a:t>
            </a:r>
            <a:r>
              <a:rPr lang="en-US" altLang="ko-KR" sz="1100" dirty="0">
                <a:solidFill>
                  <a:srgbClr val="000000"/>
                </a:solidFill>
                <a:latin typeface="Times New Roman" pitchFamily="18" charset="0"/>
                <a:ea typeface="굴림" pitchFamily="50" charset="-127"/>
                <a:cs typeface="Times New Roman" pitchFamily="18" charset="0"/>
                <a:sym typeface="굴림" pitchFamily="50" charset="-127"/>
              </a:rPr>
              <a:t> </a:t>
            </a:r>
            <a:r>
              <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a:t>
            </a:r>
          </a:p>
          <a:p>
            <a:pPr algn="l">
              <a:lnSpc>
                <a:spcPct val="100000"/>
              </a:lnSpc>
              <a:spcBef>
                <a:spcPct val="0"/>
              </a:spcBef>
              <a:buFontTx/>
              <a:buNone/>
              <a:defRPr/>
            </a:pPr>
            <a:r>
              <a:rPr lang="en-US" altLang="ko-KR" sz="1100" dirty="0">
                <a:solidFill>
                  <a:srgbClr val="000000"/>
                </a:solidFill>
                <a:latin typeface="Times New Roman" pitchFamily="18" charset="0"/>
                <a:ea typeface="굴림" pitchFamily="50" charset="-127"/>
                <a:cs typeface="Times New Roman" pitchFamily="18" charset="0"/>
                <a:sym typeface="굴림" pitchFamily="50" charset="-127"/>
              </a:rPr>
              <a:t> </a:t>
            </a:r>
            <a:r>
              <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a:t>
            </a:r>
            <a:r>
              <a:rPr lang="ko-KR" altLang="ko-KR" sz="1100" dirty="0" smtClean="0">
                <a:solidFill>
                  <a:srgbClr val="000000"/>
                </a:solidFill>
                <a:latin typeface="Times New Roman" pitchFamily="18" charset="0"/>
                <a:ea typeface="굴림" pitchFamily="50" charset="-127"/>
                <a:cs typeface="Times New Roman" pitchFamily="18" charset="0"/>
                <a:sym typeface="굴림" pitchFamily="50" charset="-127"/>
              </a:rPr>
              <a:t>opposite direction of the tremor, thereby, the image is prevented from shaking.</a:t>
            </a:r>
          </a:p>
          <a:p>
            <a:pPr algn="l">
              <a:lnSpc>
                <a:spcPct val="100000"/>
              </a:lnSpc>
              <a:spcBef>
                <a:spcPct val="0"/>
              </a:spcBef>
              <a:buFontTx/>
              <a:buNone/>
              <a:defRPr/>
            </a:pPr>
            <a:r>
              <a:rPr lang="ko-KR" altLang="ko-KR" sz="1000" dirty="0" smtClean="0">
                <a:solidFill>
                  <a:srgbClr val="000000"/>
                </a:solidFill>
                <a:latin typeface="Times New Roman" pitchFamily="18" charset="0"/>
                <a:ea typeface="굴림" pitchFamily="50" charset="-127"/>
                <a:cs typeface="Times New Roman" pitchFamily="18" charset="0"/>
                <a:sym typeface="굴림" pitchFamily="50" charset="-127"/>
              </a:rPr>
              <a:t> </a:t>
            </a:r>
          </a:p>
          <a:p>
            <a:pPr>
              <a:lnSpc>
                <a:spcPct val="100000"/>
              </a:lnSpc>
              <a:spcBef>
                <a:spcPct val="0"/>
              </a:spcBef>
              <a:buFontTx/>
              <a:buNone/>
              <a:defRPr/>
            </a:pPr>
            <a:r>
              <a:rPr lang="ko-KR" altLang="ko-KR" sz="1100" dirty="0" smtClean="0">
                <a:solidFill>
                  <a:srgbClr val="000000"/>
                </a:solidFill>
                <a:latin typeface="Times New Roman" pitchFamily="18" charset="0"/>
                <a:ea typeface="굴림" pitchFamily="50" charset="-127"/>
                <a:cs typeface="Times New Roman" pitchFamily="18" charset="0"/>
                <a:sym typeface="굴림" pitchFamily="50" charset="-127"/>
              </a:rPr>
              <a:t>*The OIS function is adopted to ‘iPhone 6+’, Samsung Electronics ‘Galaxy Note 4‘ since LG </a:t>
            </a:r>
            <a:endPar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endParaRPr>
          </a:p>
          <a:p>
            <a:pPr algn="l">
              <a:lnSpc>
                <a:spcPct val="100000"/>
              </a:lnSpc>
              <a:spcBef>
                <a:spcPct val="0"/>
              </a:spcBef>
              <a:buFontTx/>
              <a:buNone/>
              <a:defRPr/>
            </a:pPr>
            <a:r>
              <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a:t>
            </a:r>
            <a:r>
              <a:rPr lang="ko-KR" altLang="ko-KR" sz="1100" dirty="0" smtClean="0">
                <a:solidFill>
                  <a:srgbClr val="000000"/>
                </a:solidFill>
                <a:latin typeface="Times New Roman" pitchFamily="18" charset="0"/>
                <a:ea typeface="굴림" pitchFamily="50" charset="-127"/>
                <a:cs typeface="Times New Roman" pitchFamily="18" charset="0"/>
                <a:sym typeface="굴림" pitchFamily="50" charset="-127"/>
              </a:rPr>
              <a:t>Electronics introduced OIS to 'G2' in 2013.</a:t>
            </a:r>
          </a:p>
          <a:p>
            <a:pPr>
              <a:lnSpc>
                <a:spcPct val="100000"/>
              </a:lnSpc>
              <a:spcBef>
                <a:spcPct val="0"/>
              </a:spcBef>
              <a:buFontTx/>
              <a:buNone/>
              <a:defRPr/>
            </a:pPr>
            <a:r>
              <a:rPr lang="ko-KR"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a:t>
            </a:r>
            <a:r>
              <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a:t>
            </a:r>
            <a:r>
              <a:rPr lang="ko-KR"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Because the difference in image quality is due to whether the OIS function is installed or not as </a:t>
            </a:r>
            <a:r>
              <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a:t>
            </a:r>
          </a:p>
          <a:p>
            <a:pPr algn="l">
              <a:lnSpc>
                <a:spcPct val="100000"/>
              </a:lnSpc>
              <a:spcBef>
                <a:spcPct val="0"/>
              </a:spcBef>
              <a:buFontTx/>
              <a:buNone/>
              <a:defRPr/>
            </a:pPr>
            <a:r>
              <a:rPr lang="en-US" altLang="ko-KR" sz="1100" dirty="0">
                <a:solidFill>
                  <a:srgbClr val="000000"/>
                </a:solidFill>
                <a:latin typeface="Times New Roman" pitchFamily="18" charset="0"/>
                <a:ea typeface="굴림" pitchFamily="50" charset="-127"/>
                <a:cs typeface="Times New Roman" pitchFamily="18" charset="0"/>
                <a:sym typeface="굴림" pitchFamily="50" charset="-127"/>
              </a:rPr>
              <a:t> </a:t>
            </a:r>
            <a:r>
              <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a:t>
            </a:r>
            <a:r>
              <a:rPr lang="ko-KR" altLang="ko-KR" sz="1100" dirty="0" smtClean="0">
                <a:solidFill>
                  <a:srgbClr val="000000"/>
                </a:solidFill>
                <a:latin typeface="Times New Roman" pitchFamily="18" charset="0"/>
                <a:ea typeface="굴림" pitchFamily="50" charset="-127"/>
                <a:cs typeface="Times New Roman" pitchFamily="18" charset="0"/>
                <a:sym typeface="굴림" pitchFamily="50" charset="-127"/>
              </a:rPr>
              <a:t>the </a:t>
            </a:r>
            <a:r>
              <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a:t>
            </a:r>
            <a:r>
              <a:rPr lang="ko-KR" altLang="ko-KR" sz="1100" dirty="0" smtClean="0">
                <a:solidFill>
                  <a:srgbClr val="000000"/>
                </a:solidFill>
                <a:latin typeface="Times New Roman" pitchFamily="18" charset="0"/>
                <a:ea typeface="굴림" pitchFamily="50" charset="-127"/>
                <a:cs typeface="Times New Roman" pitchFamily="18" charset="0"/>
                <a:sym typeface="굴림" pitchFamily="50" charset="-127"/>
              </a:rPr>
              <a:t>smartphone's high resolution progresses, 3% OIS adoption rate in 2014 has increased by </a:t>
            </a:r>
            <a:r>
              <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a:t>
            </a:r>
          </a:p>
          <a:p>
            <a:pPr algn="l">
              <a:lnSpc>
                <a:spcPct val="100000"/>
              </a:lnSpc>
              <a:spcBef>
                <a:spcPct val="0"/>
              </a:spcBef>
              <a:buFontTx/>
              <a:buNone/>
              <a:defRPr/>
            </a:pPr>
            <a:r>
              <a:rPr lang="en-US" altLang="ko-KR" sz="1100" dirty="0">
                <a:solidFill>
                  <a:srgbClr val="000000"/>
                </a:solidFill>
                <a:latin typeface="Times New Roman" pitchFamily="18" charset="0"/>
                <a:ea typeface="굴림" pitchFamily="50" charset="-127"/>
                <a:cs typeface="Times New Roman" pitchFamily="18" charset="0"/>
                <a:sym typeface="굴림" pitchFamily="50" charset="-127"/>
              </a:rPr>
              <a:t> </a:t>
            </a:r>
            <a:r>
              <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a:t>
            </a:r>
            <a:r>
              <a:rPr lang="ko-KR" altLang="ko-KR" sz="1100" dirty="0" smtClean="0">
                <a:solidFill>
                  <a:srgbClr val="000000"/>
                </a:solidFill>
                <a:latin typeface="Times New Roman" pitchFamily="18" charset="0"/>
                <a:ea typeface="굴림" pitchFamily="50" charset="-127"/>
                <a:cs typeface="Times New Roman" pitchFamily="18" charset="0"/>
                <a:sym typeface="굴림" pitchFamily="50" charset="-127"/>
              </a:rPr>
              <a:t>19% </a:t>
            </a:r>
            <a:r>
              <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a:t>
            </a:r>
            <a:r>
              <a:rPr lang="ko-KR" altLang="ko-KR" sz="1100" dirty="0" smtClean="0">
                <a:solidFill>
                  <a:srgbClr val="000000"/>
                </a:solidFill>
                <a:latin typeface="Times New Roman" pitchFamily="18" charset="0"/>
                <a:ea typeface="굴림" pitchFamily="50" charset="-127"/>
                <a:cs typeface="Times New Roman" pitchFamily="18" charset="0"/>
                <a:sym typeface="굴림" pitchFamily="50" charset="-127"/>
              </a:rPr>
              <a:t>in</a:t>
            </a:r>
            <a:r>
              <a:rPr lang="en-US" altLang="ko-KR" sz="1100" dirty="0" smtClean="0">
                <a:solidFill>
                  <a:srgbClr val="000000"/>
                </a:solidFill>
                <a:latin typeface="Times New Roman" pitchFamily="18" charset="0"/>
                <a:ea typeface="굴림" pitchFamily="50" charset="-127"/>
                <a:cs typeface="Times New Roman" pitchFamily="18" charset="0"/>
                <a:sym typeface="굴림" pitchFamily="50" charset="-127"/>
              </a:rPr>
              <a:t> </a:t>
            </a:r>
            <a:r>
              <a:rPr lang="ko-KR" altLang="ko-KR" sz="1100" dirty="0" smtClean="0">
                <a:solidFill>
                  <a:srgbClr val="000000"/>
                </a:solidFill>
                <a:latin typeface="Times New Roman" pitchFamily="18" charset="0"/>
                <a:ea typeface="굴림" pitchFamily="50" charset="-127"/>
                <a:cs typeface="Times New Roman" pitchFamily="18" charset="0"/>
                <a:sym typeface="굴림" pitchFamily="50" charset="-127"/>
              </a:rPr>
              <a:t>2017.</a:t>
            </a:r>
          </a:p>
          <a:p>
            <a:pPr>
              <a:lnSpc>
                <a:spcPct val="100000"/>
              </a:lnSpc>
              <a:spcBef>
                <a:spcPct val="0"/>
              </a:spcBef>
              <a:buFontTx/>
              <a:buNone/>
              <a:defRPr/>
            </a:pPr>
            <a:endParaRPr lang="ko-KR" altLang="ko-KR" sz="1050" dirty="0" smtClean="0">
              <a:solidFill>
                <a:srgbClr val="000000"/>
              </a:solidFill>
              <a:latin typeface="Times New Roman" pitchFamily="18" charset="0"/>
              <a:ea typeface="굴림" pitchFamily="50" charset="-127"/>
              <a:cs typeface="Times New Roman" pitchFamily="18" charset="0"/>
              <a:sym typeface="굴림" pitchFamily="50" charset="-127"/>
            </a:endParaRPr>
          </a:p>
          <a:p>
            <a:pPr>
              <a:lnSpc>
                <a:spcPct val="100000"/>
              </a:lnSpc>
              <a:spcBef>
                <a:spcPct val="0"/>
              </a:spcBef>
              <a:buFontTx/>
              <a:buNone/>
              <a:defRPr/>
            </a:pPr>
            <a:r>
              <a:rPr lang="ko-KR" altLang="ko-KR" sz="1100" b="1" dirty="0" smtClean="0">
                <a:solidFill>
                  <a:srgbClr val="000000"/>
                </a:solidFill>
                <a:latin typeface="Times New Roman" pitchFamily="18" charset="0"/>
                <a:ea typeface="굴림" pitchFamily="50" charset="-127"/>
                <a:cs typeface="Times New Roman" pitchFamily="18" charset="0"/>
                <a:sym typeface="굴림" pitchFamily="50" charset="-127"/>
              </a:rPr>
              <a:t>  </a:t>
            </a:r>
            <a:r>
              <a:rPr lang="ko-KR" altLang="ko-KR" sz="1200" b="1" dirty="0" smtClean="0">
                <a:solidFill>
                  <a:srgbClr val="000000"/>
                </a:solidFill>
                <a:latin typeface="Times New Roman" pitchFamily="18" charset="0"/>
                <a:ea typeface="굴림" pitchFamily="50" charset="-127"/>
                <a:cs typeface="Times New Roman" pitchFamily="18" charset="0"/>
                <a:sym typeface="굴림" pitchFamily="50" charset="-127"/>
              </a:rPr>
              <a:t>OIS ACTUATOR is still limited with manufactures as it is difficult to secure yield </a:t>
            </a:r>
            <a:endParaRPr lang="en-US" altLang="ko-KR" sz="1200" b="1" dirty="0" smtClean="0">
              <a:solidFill>
                <a:srgbClr val="000000"/>
              </a:solidFill>
              <a:latin typeface="Times New Roman" pitchFamily="18" charset="0"/>
              <a:ea typeface="굴림" pitchFamily="50" charset="-127"/>
              <a:cs typeface="Times New Roman" pitchFamily="18" charset="0"/>
              <a:sym typeface="굴림" pitchFamily="50" charset="-127"/>
            </a:endParaRPr>
          </a:p>
          <a:p>
            <a:pPr algn="l">
              <a:lnSpc>
                <a:spcPct val="100000"/>
              </a:lnSpc>
              <a:spcBef>
                <a:spcPct val="0"/>
              </a:spcBef>
              <a:buFontTx/>
              <a:buNone/>
              <a:defRPr/>
            </a:pPr>
            <a:r>
              <a:rPr lang="en-US" altLang="ko-KR" sz="1200" b="1" dirty="0" smtClean="0">
                <a:solidFill>
                  <a:srgbClr val="000000"/>
                </a:solidFill>
                <a:latin typeface="Times New Roman" pitchFamily="18" charset="0"/>
                <a:ea typeface="굴림" pitchFamily="50" charset="-127"/>
                <a:cs typeface="Times New Roman" pitchFamily="18" charset="0"/>
                <a:sym typeface="굴림" pitchFamily="50" charset="-127"/>
              </a:rPr>
              <a:t>      </a:t>
            </a:r>
            <a:r>
              <a:rPr lang="ko-KR" altLang="ko-KR" sz="1200" b="1" dirty="0" smtClean="0">
                <a:solidFill>
                  <a:srgbClr val="000000"/>
                </a:solidFill>
                <a:latin typeface="Times New Roman" pitchFamily="18" charset="0"/>
                <a:ea typeface="굴림" pitchFamily="50" charset="-127"/>
                <a:cs typeface="Times New Roman" pitchFamily="18" charset="0"/>
                <a:sym typeface="굴림" pitchFamily="50" charset="-127"/>
              </a:rPr>
              <a:t>and mass </a:t>
            </a:r>
            <a:r>
              <a:rPr lang="en-US" altLang="ko-KR" sz="1200" b="1" dirty="0" smtClean="0">
                <a:solidFill>
                  <a:srgbClr val="000000"/>
                </a:solidFill>
                <a:latin typeface="Times New Roman" pitchFamily="18" charset="0"/>
                <a:ea typeface="굴림" pitchFamily="50" charset="-127"/>
                <a:cs typeface="Times New Roman" pitchFamily="18" charset="0"/>
                <a:sym typeface="굴림" pitchFamily="50" charset="-127"/>
              </a:rPr>
              <a:t> </a:t>
            </a:r>
            <a:r>
              <a:rPr lang="ko-KR" altLang="ko-KR" sz="1200" b="1" dirty="0" smtClean="0">
                <a:solidFill>
                  <a:srgbClr val="000000"/>
                </a:solidFill>
                <a:latin typeface="Times New Roman" pitchFamily="18" charset="0"/>
                <a:ea typeface="굴림" pitchFamily="50" charset="-127"/>
                <a:cs typeface="Times New Roman" pitchFamily="18" charset="0"/>
                <a:sym typeface="굴림" pitchFamily="50" charset="-127"/>
              </a:rPr>
              <a:t>production.</a:t>
            </a:r>
          </a:p>
        </p:txBody>
      </p:sp>
      <p:sp>
        <p:nvSpPr>
          <p:cNvPr id="25" name="제목 3"/>
          <p:cNvSpPr txBox="1">
            <a:spLocks/>
          </p:cNvSpPr>
          <p:nvPr/>
        </p:nvSpPr>
        <p:spPr bwMode="auto">
          <a:xfrm>
            <a:off x="2773412" y="4899025"/>
            <a:ext cx="2806700" cy="292100"/>
          </a:xfrm>
          <a:prstGeom prst="rect">
            <a:avLst/>
          </a:prstGeom>
          <a:noFill/>
          <a:ln>
            <a:noFill/>
          </a:ln>
          <a:extLst/>
        </p:spPr>
        <p:txBody>
          <a:bodyPr lIns="36000" tIns="36000" rIns="36000" bIns="36000" anchor="ctr"/>
          <a:lstStyle/>
          <a:p>
            <a:pPr eaLnBrk="0" hangingPunct="0">
              <a:spcAft>
                <a:spcPts val="1600"/>
              </a:spcAft>
              <a:buSzPct val="100000"/>
              <a:defRPr/>
            </a:pPr>
            <a:r>
              <a:rPr lang="ko-KR" altLang="ko-KR" sz="1400" b="1" dirty="0">
                <a:solidFill>
                  <a:srgbClr val="000000"/>
                </a:solidFill>
                <a:effectLst>
                  <a:outerShdw blurRad="38100" dist="38100" dir="2700000" algn="tl">
                    <a:srgbClr val="C0C0C0"/>
                  </a:outerShdw>
                </a:effectLst>
                <a:sym typeface="굴림" pitchFamily="50" charset="-127"/>
              </a:rPr>
              <a:t>Key of the proposed technology</a:t>
            </a:r>
          </a:p>
        </p:txBody>
      </p:sp>
      <p:pic>
        <p:nvPicPr>
          <p:cNvPr id="11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3313" y="3367088"/>
            <a:ext cx="2425700" cy="998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7" name="그림 3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1725613"/>
            <a:ext cx="2665413" cy="1366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 name="타원 33"/>
          <p:cNvSpPr/>
          <p:nvPr/>
        </p:nvSpPr>
        <p:spPr>
          <a:xfrm>
            <a:off x="7456488" y="2290763"/>
            <a:ext cx="566737"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effectLst>
                <a:outerShdw blurRad="38100" dist="38100" dir="2700000" algn="tl">
                  <a:srgbClr val="000000">
                    <a:alpha val="43137"/>
                  </a:srgbClr>
                </a:outerShdw>
              </a:effectLst>
              <a:latin typeface="굴림" pitchFamily="50" charset="-127"/>
              <a:ea typeface="굴림" pitchFamily="50" charset="-127"/>
            </a:endParaRPr>
          </a:p>
        </p:txBody>
      </p:sp>
      <p:sp>
        <p:nvSpPr>
          <p:cNvPr id="33" name="왼쪽 화살표 32"/>
          <p:cNvSpPr/>
          <p:nvPr/>
        </p:nvSpPr>
        <p:spPr>
          <a:xfrm rot="16200000">
            <a:off x="7397750" y="2957513"/>
            <a:ext cx="682625" cy="406400"/>
          </a:xfrm>
          <a:prstGeom prst="leftArrow">
            <a:avLst/>
          </a:prstGeom>
          <a:solidFill>
            <a:schemeClr val="bg1"/>
          </a:solidFill>
          <a:ln w="28575" cap="rnd">
            <a:solidFill>
              <a:schemeClr val="accent5">
                <a:lumMod val="75000"/>
              </a:schemeClr>
            </a:solidFill>
            <a:roun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effectLst>
                <a:outerShdw blurRad="38100" dist="38100" dir="2700000" algn="tl">
                  <a:srgbClr val="000000">
                    <a:alpha val="43137"/>
                  </a:srgbClr>
                </a:outerShdw>
              </a:effectLst>
              <a:latin typeface="굴림" pitchFamily="50" charset="-127"/>
              <a:ea typeface="굴림" pitchFamily="50" charset="-127"/>
            </a:endParaRPr>
          </a:p>
        </p:txBody>
      </p:sp>
      <p:sp>
        <p:nvSpPr>
          <p:cNvPr id="36" name="제목 3"/>
          <p:cNvSpPr txBox="1">
            <a:spLocks/>
          </p:cNvSpPr>
          <p:nvPr/>
        </p:nvSpPr>
        <p:spPr bwMode="auto">
          <a:xfrm>
            <a:off x="7596188" y="2997200"/>
            <a:ext cx="1243012" cy="438150"/>
          </a:xfrm>
          <a:prstGeom prst="rect">
            <a:avLst/>
          </a:prstGeom>
          <a:noFill/>
          <a:ln>
            <a:noFill/>
          </a:ln>
          <a:extLst/>
        </p:spPr>
        <p:txBody>
          <a:bodyPr lIns="36000" tIns="36000" rIns="36000" bIns="36000" anchor="ctr"/>
          <a:lstStyle/>
          <a:p>
            <a:pPr algn="ctr" eaLnBrk="0" hangingPunct="0">
              <a:buSzPct val="100000"/>
              <a:defRPr/>
            </a:pPr>
            <a:r>
              <a:rPr lang="ko-KR" altLang="ko-KR" sz="1300" b="1" dirty="0">
                <a:solidFill>
                  <a:srgbClr val="FF0000"/>
                </a:solidFill>
                <a:effectLst>
                  <a:outerShdw blurRad="38100" dist="38100" dir="2700000" algn="tl">
                    <a:srgbClr val="C0C0C0"/>
                  </a:outerShdw>
                </a:effectLst>
                <a:sym typeface="굴림" pitchFamily="50" charset="-127"/>
              </a:rPr>
              <a:t>VCM</a:t>
            </a:r>
          </a:p>
        </p:txBody>
      </p:sp>
      <p:sp>
        <p:nvSpPr>
          <p:cNvPr id="11282" name="슬라이드 번호 개체 틀 3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00000"/>
              </a:lnSpc>
              <a:spcBef>
                <a:spcPct val="0"/>
              </a:spcBef>
              <a:buFontTx/>
              <a:buNone/>
            </a:pPr>
            <a:fld id="{91692FFA-073E-40C2-B274-38329E302F5A}" type="slidenum">
              <a:rPr lang="ko-KR" altLang="ko-KR" sz="1200" smtClean="0">
                <a:solidFill>
                  <a:srgbClr val="898989"/>
                </a:solidFill>
                <a:latin typeface="굴림" pitchFamily="50" charset="-127"/>
                <a:ea typeface="굴림" pitchFamily="50" charset="-127"/>
                <a:sym typeface="굴림" pitchFamily="50" charset="-127"/>
              </a:rPr>
              <a:pPr>
                <a:lnSpc>
                  <a:spcPct val="100000"/>
                </a:lnSpc>
                <a:spcBef>
                  <a:spcPct val="0"/>
                </a:spcBef>
                <a:buFontTx/>
                <a:buNone/>
              </a:pPr>
              <a:t>5</a:t>
            </a:fld>
            <a:endParaRPr lang="ko-KR" altLang="ko-KR" sz="1200" smtClean="0">
              <a:solidFill>
                <a:srgbClr val="898989"/>
              </a:solidFill>
              <a:latin typeface="굴림" pitchFamily="50" charset="-127"/>
              <a:ea typeface="굴림" pitchFamily="50" charset="-127"/>
              <a:sym typeface="굴림" pitchFamily="50" charset="-127"/>
            </a:endParaRPr>
          </a:p>
        </p:txBody>
      </p:sp>
    </p:spTree>
    <p:extLst>
      <p:ext uri="{BB962C8B-B14F-4D97-AF65-F5344CB8AC3E}">
        <p14:creationId xmlns:p14="http://schemas.microsoft.com/office/powerpoint/2010/main" val="475015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2800" dirty="0" smtClean="0"/>
              <a:t>3-1. </a:t>
            </a:r>
            <a:r>
              <a:rPr lang="en-US" altLang="ko-KR" sz="2800" dirty="0">
                <a:latin typeface="나눔고딕 ExtraBold" panose="020D0904000000000000" pitchFamily="50" charset="-127"/>
                <a:ea typeface="휴먼명조" panose="02010504000101010101"/>
              </a:rPr>
              <a:t>Development Item Summary</a:t>
            </a:r>
            <a:endParaRPr lang="ko-KR" altLang="en-US" sz="2800" dirty="0"/>
          </a:p>
        </p:txBody>
      </p:sp>
      <p:sp>
        <p:nvSpPr>
          <p:cNvPr id="5" name="직사각형 4"/>
          <p:cNvSpPr/>
          <p:nvPr/>
        </p:nvSpPr>
        <p:spPr>
          <a:xfrm>
            <a:off x="179512" y="764704"/>
            <a:ext cx="5275803" cy="369332"/>
          </a:xfrm>
          <a:prstGeom prst="rect">
            <a:avLst/>
          </a:prstGeom>
        </p:spPr>
        <p:txBody>
          <a:bodyPr wrap="none">
            <a:spAutoFit/>
          </a:bodyPr>
          <a:lstStyle/>
          <a:p>
            <a:pPr algn="l"/>
            <a:r>
              <a:rPr lang="en-US" altLang="ko-KR" b="1" dirty="0" smtClean="0">
                <a:effectLst/>
              </a:rPr>
              <a:t>: OIS (Optical Image Stabilizer)</a:t>
            </a:r>
            <a:r>
              <a:rPr lang="ko-KR" altLang="en-US" b="1" dirty="0">
                <a:effectLst/>
              </a:rPr>
              <a:t> </a:t>
            </a:r>
            <a:r>
              <a:rPr lang="ko-KR" altLang="en-US" b="1" dirty="0" smtClean="0">
                <a:effectLst/>
              </a:rPr>
              <a:t>경쟁사 제조 방식</a:t>
            </a:r>
            <a:endParaRPr lang="en-US" altLang="ko-KR" b="1" dirty="0">
              <a:effectLst/>
            </a:endParaRPr>
          </a:p>
        </p:txBody>
      </p:sp>
      <p:sp>
        <p:nvSpPr>
          <p:cNvPr id="7" name="모서리가 둥근 직사각형 6"/>
          <p:cNvSpPr/>
          <p:nvPr/>
        </p:nvSpPr>
        <p:spPr>
          <a:xfrm>
            <a:off x="179512" y="908720"/>
            <a:ext cx="6120680" cy="3240360"/>
          </a:xfrm>
          <a:prstGeom prst="roundRect">
            <a:avLst>
              <a:gd name="adj" fmla="val 8765"/>
            </a:avLst>
          </a:prstGeom>
          <a:solidFill>
            <a:schemeClr val="bg1">
              <a:lumMod val="95000"/>
            </a:schemeClr>
          </a:solidFill>
          <a:ln w="114300">
            <a:solidFill>
              <a:srgbClr val="64BD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latin typeface="나눔고딕" pitchFamily="50" charset="-127"/>
              <a:ea typeface="나눔고딕" pitchFamily="50" charset="-127"/>
            </a:endParaRPr>
          </a:p>
        </p:txBody>
      </p:sp>
      <p:sp>
        <p:nvSpPr>
          <p:cNvPr id="21" name="제목 3"/>
          <p:cNvSpPr txBox="1">
            <a:spLocks/>
          </p:cNvSpPr>
          <p:nvPr/>
        </p:nvSpPr>
        <p:spPr bwMode="auto">
          <a:xfrm>
            <a:off x="251520" y="1052736"/>
            <a:ext cx="5976664"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36000" tIns="36000" rIns="36000" bIns="36000" anchor="t"/>
          <a:lstStyle>
            <a:lvl1pPr eaLnBrk="0" hangingPunct="0">
              <a:defRPr kumimoji="1">
                <a:solidFill>
                  <a:schemeClr val="tx1"/>
                </a:solidFill>
                <a:latin typeface="맑은 고딕" panose="020B0503020000020004" pitchFamily="50" charset="-127"/>
                <a:ea typeface="굴림" panose="020B0600000101010101" pitchFamily="50" charset="-127"/>
              </a:defRPr>
            </a:lvl1pPr>
            <a:lvl2pPr marL="742950" indent="-285750" eaLnBrk="0" hangingPunct="0">
              <a:defRPr kumimoji="1">
                <a:solidFill>
                  <a:schemeClr val="tx1"/>
                </a:solidFill>
                <a:latin typeface="맑은 고딕" panose="020B0503020000020004" pitchFamily="50" charset="-127"/>
                <a:ea typeface="굴림" panose="020B0600000101010101" pitchFamily="50" charset="-127"/>
              </a:defRPr>
            </a:lvl2pPr>
            <a:lvl3pPr marL="1143000" indent="-228600" eaLnBrk="0" hangingPunct="0">
              <a:defRPr kumimoji="1">
                <a:solidFill>
                  <a:schemeClr val="tx1"/>
                </a:solidFill>
                <a:latin typeface="맑은 고딕" panose="020B0503020000020004" pitchFamily="50" charset="-127"/>
                <a:ea typeface="굴림" panose="020B0600000101010101" pitchFamily="50" charset="-127"/>
              </a:defRPr>
            </a:lvl3pPr>
            <a:lvl4pPr marL="1600200" indent="-228600" eaLnBrk="0" hangingPunct="0">
              <a:defRPr kumimoji="1">
                <a:solidFill>
                  <a:schemeClr val="tx1"/>
                </a:solidFill>
                <a:latin typeface="맑은 고딕" panose="020B0503020000020004" pitchFamily="50" charset="-127"/>
                <a:ea typeface="굴림" panose="020B0600000101010101" pitchFamily="50" charset="-127"/>
              </a:defRPr>
            </a:lvl4pPr>
            <a:lvl5pPr marL="2057400" indent="-228600" eaLnBrk="0" hangingPunct="0">
              <a:defRPr kumimoji="1">
                <a:solidFill>
                  <a:schemeClr val="tx1"/>
                </a:solidFill>
                <a:latin typeface="맑은 고딕" panose="020B0503020000020004"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맑은 고딕" panose="020B0503020000020004"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맑은 고딕" panose="020B0503020000020004"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맑은 고딕" panose="020B0503020000020004"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맑은 고딕" panose="020B0503020000020004" pitchFamily="50" charset="-127"/>
                <a:ea typeface="굴림" panose="020B0600000101010101" pitchFamily="50" charset="-127"/>
              </a:defRPr>
            </a:lvl9pPr>
          </a:lstStyle>
          <a:p>
            <a:pPr algn="l"/>
            <a:r>
              <a:rPr lang="ko-KR" altLang="ko-KR" sz="1200" dirty="0">
                <a:solidFill>
                  <a:srgbClr val="000000"/>
                </a:solidFill>
                <a:latin typeface="굴림" pitchFamily="50" charset="-127"/>
                <a:sym typeface="굴림" pitchFamily="50" charset="-127"/>
              </a:rPr>
              <a:t>There are two ways to implement the OIS: shifting and tilting. Four enameled wires each having an ultra-fine diameter of 35 to 40 μm are coiled and soldered 80 to 100 times in the form of an elliptical loop and solder.</a:t>
            </a:r>
          </a:p>
          <a:p>
            <a:endParaRPr lang="ko-KR" altLang="ko-KR" sz="1200" dirty="0">
              <a:solidFill>
                <a:srgbClr val="000000"/>
              </a:solidFill>
              <a:latin typeface="굴림" pitchFamily="50" charset="-127"/>
              <a:sym typeface="굴림" pitchFamily="50" charset="-127"/>
            </a:endParaRPr>
          </a:p>
          <a:p>
            <a:pPr algn="l"/>
            <a:r>
              <a:rPr lang="ko-KR" altLang="ko-KR" sz="1200" dirty="0">
                <a:solidFill>
                  <a:srgbClr val="000000"/>
                </a:solidFill>
                <a:latin typeface="굴림" pitchFamily="50" charset="-127"/>
                <a:sym typeface="굴림" pitchFamily="50" charset="-127"/>
              </a:rPr>
              <a:t>All VCM ACTUATORs around the world use 100% enamel coils. All processes (fabrication/ inspection) except for the winding process are manual using microscopes. </a:t>
            </a:r>
            <a:endParaRPr lang="en-US" altLang="ko-KR" sz="1200" dirty="0">
              <a:solidFill>
                <a:srgbClr val="000000"/>
              </a:solidFill>
              <a:latin typeface="굴림" pitchFamily="50" charset="-127"/>
              <a:sym typeface="굴림" pitchFamily="50" charset="-127"/>
            </a:endParaRPr>
          </a:p>
          <a:p>
            <a:pPr algn="l"/>
            <a:r>
              <a:rPr lang="ko-KR" altLang="ko-KR" sz="1200" dirty="0">
                <a:solidFill>
                  <a:srgbClr val="000000"/>
                </a:solidFill>
                <a:latin typeface="굴림" pitchFamily="50" charset="-127"/>
                <a:sym typeface="굴림" pitchFamily="50" charset="-127"/>
              </a:rPr>
              <a:t>Due to the characteristics of ultra-small diameter enameled wire in mass production, defect rates are extremely high in winding wire, soldering, and foreign matter. </a:t>
            </a:r>
          </a:p>
          <a:p>
            <a:endParaRPr lang="ko-KR" altLang="ko-KR" sz="1200" dirty="0">
              <a:solidFill>
                <a:srgbClr val="000000"/>
              </a:solidFill>
              <a:latin typeface="굴림" pitchFamily="50" charset="-127"/>
              <a:sym typeface="굴림" pitchFamily="50" charset="-127"/>
            </a:endParaRPr>
          </a:p>
          <a:p>
            <a:pPr algn="l"/>
            <a:r>
              <a:rPr lang="ko-KR" altLang="ko-KR" sz="1200" dirty="0">
                <a:solidFill>
                  <a:srgbClr val="000000"/>
                </a:solidFill>
                <a:latin typeface="굴림" pitchFamily="50" charset="-127"/>
                <a:sym typeface="굴림" pitchFamily="50" charset="-127"/>
              </a:rPr>
              <a:t>We endeavor to develop methods to secure technological and business competitiveness by changing materials, simplifying manufacturing processes, minimizing defect rate, and automating production. In addition, we are initiative in solving the problems by using multi-layer printed circuit board (M-PCB) pattern coil and modularization for automation.</a:t>
            </a:r>
          </a:p>
        </p:txBody>
      </p:sp>
      <p:sp>
        <p:nvSpPr>
          <p:cNvPr id="25" name="제목 3"/>
          <p:cNvSpPr txBox="1">
            <a:spLocks/>
          </p:cNvSpPr>
          <p:nvPr/>
        </p:nvSpPr>
        <p:spPr bwMode="auto">
          <a:xfrm>
            <a:off x="395536" y="4941168"/>
            <a:ext cx="583264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36000" tIns="36000" rIns="36000" bIns="36000" anchor="ctr"/>
          <a:lstStyle>
            <a:lvl1pPr eaLnBrk="0" hangingPunct="0">
              <a:defRPr kumimoji="1">
                <a:solidFill>
                  <a:schemeClr val="tx1"/>
                </a:solidFill>
                <a:latin typeface="맑은 고딕" panose="020B0503020000020004" pitchFamily="50" charset="-127"/>
                <a:ea typeface="굴림" panose="020B0600000101010101" pitchFamily="50" charset="-127"/>
              </a:defRPr>
            </a:lvl1pPr>
            <a:lvl2pPr marL="742950" indent="-285750" eaLnBrk="0" hangingPunct="0">
              <a:defRPr kumimoji="1">
                <a:solidFill>
                  <a:schemeClr val="tx1"/>
                </a:solidFill>
                <a:latin typeface="맑은 고딕" panose="020B0503020000020004" pitchFamily="50" charset="-127"/>
                <a:ea typeface="굴림" panose="020B0600000101010101" pitchFamily="50" charset="-127"/>
              </a:defRPr>
            </a:lvl2pPr>
            <a:lvl3pPr marL="1143000" indent="-228600" eaLnBrk="0" hangingPunct="0">
              <a:defRPr kumimoji="1">
                <a:solidFill>
                  <a:schemeClr val="tx1"/>
                </a:solidFill>
                <a:latin typeface="맑은 고딕" panose="020B0503020000020004" pitchFamily="50" charset="-127"/>
                <a:ea typeface="굴림" panose="020B0600000101010101" pitchFamily="50" charset="-127"/>
              </a:defRPr>
            </a:lvl3pPr>
            <a:lvl4pPr marL="1600200" indent="-228600" eaLnBrk="0" hangingPunct="0">
              <a:defRPr kumimoji="1">
                <a:solidFill>
                  <a:schemeClr val="tx1"/>
                </a:solidFill>
                <a:latin typeface="맑은 고딕" panose="020B0503020000020004" pitchFamily="50" charset="-127"/>
                <a:ea typeface="굴림" panose="020B0600000101010101" pitchFamily="50" charset="-127"/>
              </a:defRPr>
            </a:lvl4pPr>
            <a:lvl5pPr marL="2057400" indent="-228600" eaLnBrk="0" hangingPunct="0">
              <a:defRPr kumimoji="1">
                <a:solidFill>
                  <a:schemeClr val="tx1"/>
                </a:solidFill>
                <a:latin typeface="맑은 고딕" panose="020B0503020000020004"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맑은 고딕" panose="020B0503020000020004"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맑은 고딕" panose="020B0503020000020004"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맑은 고딕" panose="020B0503020000020004"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맑은 고딕" panose="020B0503020000020004" pitchFamily="50" charset="-127"/>
                <a:ea typeface="굴림" panose="020B0600000101010101" pitchFamily="50" charset="-127"/>
              </a:defRPr>
            </a:lvl9pPr>
          </a:lstStyle>
          <a:p>
            <a:pPr algn="l" eaLnBrk="1" hangingPunct="1">
              <a:spcAft>
                <a:spcPts val="1600"/>
              </a:spcAft>
            </a:pPr>
            <a:endParaRPr lang="en-US" altLang="ko-KR" sz="1600" b="1" dirty="0">
              <a:solidFill>
                <a:srgbClr val="000000"/>
              </a:solidFill>
              <a:effectLst/>
              <a:latin typeface="나눔고딕" panose="020D0604000000000000" pitchFamily="50" charset="-127"/>
              <a:ea typeface="나눔고딕" panose="020D0604000000000000" pitchFamily="50" charset="-127"/>
            </a:endParaRPr>
          </a:p>
        </p:txBody>
      </p:sp>
      <p:grpSp>
        <p:nvGrpSpPr>
          <p:cNvPr id="17" name="그룹 16"/>
          <p:cNvGrpSpPr/>
          <p:nvPr/>
        </p:nvGrpSpPr>
        <p:grpSpPr>
          <a:xfrm rot="5400000">
            <a:off x="2121858" y="2998822"/>
            <a:ext cx="2304256" cy="4892804"/>
            <a:chOff x="6989946" y="2060574"/>
            <a:chExt cx="2501499" cy="5174218"/>
          </a:xfrm>
        </p:grpSpPr>
        <p:pic>
          <p:nvPicPr>
            <p:cNvPr id="43" name="Picture 114" descr="02"/>
            <p:cNvPicPr>
              <a:picLocks noChangeAspect="1" noChangeArrowheads="1"/>
            </p:cNvPicPr>
            <p:nvPr/>
          </p:nvPicPr>
          <p:blipFill>
            <a:blip r:embed="rId2">
              <a:extLst>
                <a:ext uri="{28A0092B-C50C-407E-A947-70E740481C1C}">
                  <a14:useLocalDpi xmlns:a14="http://schemas.microsoft.com/office/drawing/2010/main" val="0"/>
                </a:ext>
              </a:extLst>
            </a:blip>
            <a:srcRect l="6685" t="17435" r="63379"/>
            <a:stretch>
              <a:fillRect/>
            </a:stretch>
          </p:blipFill>
          <p:spPr bwMode="auto">
            <a:xfrm>
              <a:off x="6989946" y="2060574"/>
              <a:ext cx="2501499" cy="5174218"/>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pic>
        <p:pic>
          <p:nvPicPr>
            <p:cNvPr id="22" name="_x259614000" descr="EMB0000238422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117488" y="2556384"/>
              <a:ext cx="2246414" cy="1407093"/>
            </a:xfrm>
            <a:prstGeom prst="rect">
              <a:avLst/>
            </a:prstGeom>
            <a:noFill/>
            <a:ln w="28575">
              <a:solidFill>
                <a:schemeClr val="tx1"/>
              </a:solidFill>
              <a:prstDash val="solid"/>
            </a:ln>
            <a:extLst>
              <a:ext uri="{909E8E84-426E-40DD-AFC4-6F175D3DCCD1}">
                <a14:hiddenFill xmlns:a14="http://schemas.microsoft.com/office/drawing/2010/main">
                  <a:solidFill>
                    <a:srgbClr val="FFFFFF"/>
                  </a:solidFill>
                </a14:hiddenFill>
              </a:ext>
            </a:extLst>
          </p:spPr>
        </p:pic>
      </p:grpSp>
      <p:sp>
        <p:nvSpPr>
          <p:cNvPr id="18" name="슬라이드 번호 개체 틀 17"/>
          <p:cNvSpPr>
            <a:spLocks noGrp="1"/>
          </p:cNvSpPr>
          <p:nvPr>
            <p:ph type="sldNum" sz="quarter" idx="12"/>
          </p:nvPr>
        </p:nvSpPr>
        <p:spPr/>
        <p:txBody>
          <a:bodyPr/>
          <a:lstStyle/>
          <a:p>
            <a:fld id="{8FCD6FCB-125A-49A5-9D3E-5771703551ED}" type="slidenum">
              <a:rPr lang="ko-KR" altLang="en-US" smtClean="0"/>
              <a:t>6</a:t>
            </a:fld>
            <a:endParaRPr lang="ko-KR" alt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311" y="2636911"/>
            <a:ext cx="2281471" cy="3960441"/>
          </a:xfrm>
          <a:prstGeom prst="rect">
            <a:avLst/>
          </a:prstGeom>
          <a:noFill/>
          <a:ln w="2857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33974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3"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852936"/>
            <a:ext cx="1966918" cy="151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모서리가 둥근 직사각형 11"/>
          <p:cNvSpPr/>
          <p:nvPr/>
        </p:nvSpPr>
        <p:spPr>
          <a:xfrm>
            <a:off x="611560" y="980729"/>
            <a:ext cx="8208912" cy="5688632"/>
          </a:xfrm>
          <a:prstGeom prst="roundRect">
            <a:avLst>
              <a:gd name="adj" fmla="val 8765"/>
            </a:avLst>
          </a:prstGeom>
          <a:solidFill>
            <a:schemeClr val="bg1">
              <a:lumMod val="95000"/>
            </a:schemeClr>
          </a:solidFill>
          <a:ln w="114300">
            <a:solidFill>
              <a:srgbClr val="64BD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en-US" altLang="ko-KR" sz="1400" b="1" dirty="0" smtClean="0">
                <a:solidFill>
                  <a:schemeClr val="tx1"/>
                </a:solidFill>
                <a:latin typeface="휴먼명조" panose="02010504000101010101" pitchFamily="2" charset="-127"/>
                <a:ea typeface="휴먼명조" panose="02010504000101010101" pitchFamily="2" charset="-127"/>
              </a:rPr>
              <a:t>1)</a:t>
            </a:r>
            <a:r>
              <a:rPr lang="en-US" altLang="ko-KR" sz="1400" dirty="0" smtClean="0">
                <a:solidFill>
                  <a:schemeClr val="tx1"/>
                </a:solidFill>
                <a:effectLst/>
              </a:rPr>
              <a:t>Substitute </a:t>
            </a:r>
            <a:r>
              <a:rPr lang="en-US" altLang="ko-KR" sz="1400" dirty="0">
                <a:solidFill>
                  <a:schemeClr val="tx1"/>
                </a:solidFill>
                <a:effectLst/>
              </a:rPr>
              <a:t>material: Enamel Coil -&gt; "PCB Pattern Coil" to eliminate the source </a:t>
            </a:r>
            <a:r>
              <a:rPr lang="en-US" altLang="ko-KR" sz="1400" dirty="0" smtClean="0">
                <a:solidFill>
                  <a:schemeClr val="tx1"/>
                </a:solidFill>
                <a:effectLst/>
              </a:rPr>
              <a:t> </a:t>
            </a:r>
          </a:p>
          <a:p>
            <a:pPr algn="l"/>
            <a:r>
              <a:rPr lang="en-US" altLang="ko-KR" sz="1400" dirty="0">
                <a:solidFill>
                  <a:schemeClr val="tx1"/>
                </a:solidFill>
                <a:effectLst/>
              </a:rPr>
              <a:t> </a:t>
            </a:r>
            <a:r>
              <a:rPr lang="en-US" altLang="ko-KR" sz="1400" dirty="0" smtClean="0">
                <a:solidFill>
                  <a:schemeClr val="tx1"/>
                </a:solidFill>
                <a:effectLst/>
              </a:rPr>
              <a:t>  of </a:t>
            </a:r>
            <a:r>
              <a:rPr lang="en-US" altLang="ko-KR" sz="1400" dirty="0">
                <a:solidFill>
                  <a:schemeClr val="tx1"/>
                </a:solidFill>
                <a:effectLst/>
              </a:rPr>
              <a:t>the original defect.</a:t>
            </a:r>
          </a:p>
          <a:p>
            <a:pPr algn="just">
              <a:lnSpc>
                <a:spcPct val="160000"/>
              </a:lnSpc>
              <a:spcBef>
                <a:spcPts val="0"/>
              </a:spcBef>
              <a:spcAft>
                <a:spcPts val="400"/>
              </a:spcAft>
            </a:pPr>
            <a:r>
              <a:rPr lang="en-US" altLang="ko-KR" sz="1000" dirty="0" smtClean="0">
                <a:solidFill>
                  <a:prstClr val="black"/>
                </a:solidFill>
                <a:latin typeface="휴먼명조" panose="02010504000101010101" pitchFamily="2" charset="-127"/>
                <a:ea typeface="휴먼명조" panose="02010504000101010101" pitchFamily="2" charset="-127"/>
              </a:rPr>
              <a:t>-</a:t>
            </a:r>
            <a:r>
              <a:rPr lang="en-US" altLang="ko-KR" sz="1000" kern="0" dirty="0">
                <a:solidFill>
                  <a:srgbClr val="000000"/>
                </a:solidFill>
                <a:effectLst/>
                <a:latin typeface="함초롬바탕"/>
              </a:rPr>
              <a:t>The current method of manufacturing VCM actuators is to use enameled wire having a diameter of 35 to </a:t>
            </a:r>
            <a:r>
              <a:rPr lang="en-US" altLang="ko-KR" sz="1000" kern="0" dirty="0" smtClean="0">
                <a:solidFill>
                  <a:srgbClr val="000000"/>
                </a:solidFill>
                <a:effectLst/>
                <a:latin typeface="함초롬바탕"/>
              </a:rPr>
              <a:t>40</a:t>
            </a:r>
            <a:r>
              <a:rPr lang="en-US" altLang="ko-KR" sz="1000" kern="0" dirty="0" smtClean="0">
                <a:solidFill>
                  <a:srgbClr val="000000"/>
                </a:solidFill>
                <a:effectLst/>
                <a:ea typeface="문체부 제목 돋음체"/>
              </a:rPr>
              <a:t>μ</a:t>
            </a:r>
            <a:r>
              <a:rPr lang="en-US" altLang="ko-KR" sz="1000" kern="0" dirty="0" smtClean="0">
                <a:solidFill>
                  <a:srgbClr val="000000"/>
                </a:solidFill>
                <a:effectLst/>
                <a:latin typeface="휴먼명조"/>
              </a:rPr>
              <a:t>m.</a:t>
            </a:r>
            <a:r>
              <a:rPr lang="en-US" altLang="ko-KR" sz="1000" kern="0" dirty="0">
                <a:solidFill>
                  <a:srgbClr val="000000"/>
                </a:solidFill>
                <a:effectLst/>
                <a:latin typeface="함초롬바탕"/>
              </a:rPr>
              <a:t>  It is made by winding, and due to the characteristics of ultra-small diameter enameled wire, it is considered that the winding is bad, the disconnection is bad, the soldering is bad,100% of them all contain fundamental problems that can not be solved.  In addition to the manufacturing process as well as the inspection process, it is imperative that the process of passing the inspection by human beings</a:t>
            </a:r>
            <a:endParaRPr lang="en-US" altLang="ko-KR" sz="1000" kern="0" dirty="0">
              <a:solidFill>
                <a:srgbClr val="000000"/>
              </a:solidFill>
              <a:effectLst/>
            </a:endParaRPr>
          </a:p>
          <a:p>
            <a:pPr lvl="0" algn="l"/>
            <a:endParaRPr lang="ko-KR" altLang="en-US" sz="1000" dirty="0" smtClean="0">
              <a:solidFill>
                <a:prstClr val="black"/>
              </a:solidFill>
              <a:latin typeface="굴림" panose="020B0600000101010101" pitchFamily="50" charset="-127"/>
              <a:ea typeface="굴림" panose="020B0600000101010101" pitchFamily="50" charset="-127"/>
            </a:endParaRPr>
          </a:p>
          <a:p>
            <a:pPr lvl="0"/>
            <a:endParaRPr lang="ko-KR" altLang="en-US" dirty="0">
              <a:solidFill>
                <a:prstClr val="black"/>
              </a:solidFill>
              <a:latin typeface="굴림" panose="020B0600000101010101" pitchFamily="50" charset="-127"/>
              <a:ea typeface="굴림" panose="020B0600000101010101" pitchFamily="50" charset="-127"/>
            </a:endParaRPr>
          </a:p>
          <a:p>
            <a:pPr algn="l"/>
            <a:r>
              <a:rPr lang="en-US" altLang="ko-KR" sz="1200" b="1" dirty="0" smtClean="0">
                <a:solidFill>
                  <a:schemeClr val="tx1"/>
                </a:solidFill>
              </a:rPr>
              <a:t>                </a:t>
            </a:r>
          </a:p>
          <a:p>
            <a:pPr algn="l"/>
            <a:r>
              <a:rPr lang="en-US" altLang="ko-KR" sz="1200" b="1" dirty="0">
                <a:solidFill>
                  <a:schemeClr val="tx1"/>
                </a:solidFill>
              </a:rPr>
              <a:t> </a:t>
            </a:r>
            <a:r>
              <a:rPr lang="en-US" altLang="ko-KR" sz="1200" b="1" dirty="0" smtClean="0">
                <a:solidFill>
                  <a:schemeClr val="tx1"/>
                </a:solidFill>
              </a:rPr>
              <a:t>                                 (Existing product)                            (</a:t>
            </a:r>
            <a:r>
              <a:rPr lang="en-US" altLang="ko-KR" sz="1200" b="1" dirty="0">
                <a:solidFill>
                  <a:schemeClr val="tx1"/>
                </a:solidFill>
              </a:rPr>
              <a:t>Developed by us</a:t>
            </a:r>
            <a:r>
              <a:rPr lang="en-US" altLang="ko-KR" sz="1200" b="1" dirty="0" smtClean="0">
                <a:solidFill>
                  <a:schemeClr val="tx1"/>
                </a:solidFill>
              </a:rPr>
              <a:t>)</a:t>
            </a:r>
            <a:r>
              <a:rPr lang="en-US" altLang="ko-KR" sz="1200" b="1" dirty="0" smtClean="0">
                <a:solidFill>
                  <a:prstClr val="black"/>
                </a:solidFill>
                <a:latin typeface="휴먼명조" panose="02010504000101010101" pitchFamily="2" charset="-127"/>
                <a:ea typeface="휴먼명조" panose="02010504000101010101" pitchFamily="2" charset="-127"/>
              </a:rPr>
              <a:t>                          </a:t>
            </a:r>
            <a:endParaRPr lang="en-US" altLang="ko-KR" sz="1200" dirty="0" smtClean="0">
              <a:solidFill>
                <a:prstClr val="black"/>
              </a:solidFill>
              <a:latin typeface="휴먼명조" panose="02010504000101010101" pitchFamily="2" charset="-127"/>
              <a:ea typeface="휴먼명조" panose="02010504000101010101" pitchFamily="2" charset="-127"/>
            </a:endParaRPr>
          </a:p>
          <a:p>
            <a:pPr algn="just">
              <a:lnSpc>
                <a:spcPct val="160000"/>
              </a:lnSpc>
              <a:spcBef>
                <a:spcPts val="0"/>
              </a:spcBef>
              <a:spcAft>
                <a:spcPts val="400"/>
              </a:spcAft>
            </a:pPr>
            <a:r>
              <a:rPr lang="en-US" altLang="ko-KR" sz="1400" b="1" dirty="0" smtClean="0">
                <a:solidFill>
                  <a:schemeClr val="tx1"/>
                </a:solidFill>
                <a:latin typeface="휴먼명조" panose="02010504000101010101" pitchFamily="2" charset="-127"/>
                <a:ea typeface="휴먼명조" panose="02010504000101010101" pitchFamily="2" charset="-127"/>
              </a:rPr>
              <a:t>2)</a:t>
            </a:r>
            <a:r>
              <a:rPr lang="en-US" altLang="ko-KR" sz="1400" b="1" kern="0" dirty="0" smtClean="0">
                <a:solidFill>
                  <a:srgbClr val="000000"/>
                </a:solidFill>
                <a:effectLst/>
                <a:latin typeface="함초롬바탕"/>
              </a:rPr>
              <a:t>Process </a:t>
            </a:r>
            <a:r>
              <a:rPr lang="en-US" altLang="ko-KR" sz="1400" b="1" kern="0" dirty="0">
                <a:solidFill>
                  <a:srgbClr val="000000"/>
                </a:solidFill>
                <a:effectLst/>
                <a:latin typeface="함초롬바탕"/>
              </a:rPr>
              <a:t>change: Handwork-&gt;Decrease in production costs due to </a:t>
            </a:r>
            <a:r>
              <a:rPr lang="en-US" altLang="ko-KR" sz="1400" b="1" kern="0" dirty="0" smtClean="0">
                <a:solidFill>
                  <a:srgbClr val="000000"/>
                </a:solidFill>
                <a:effectLst/>
                <a:latin typeface="함초롬바탕"/>
              </a:rPr>
              <a:t>production automation </a:t>
            </a:r>
            <a:r>
              <a:rPr lang="en-US" altLang="ko-KR" sz="1400" b="1" kern="0" dirty="0">
                <a:solidFill>
                  <a:srgbClr val="000000"/>
                </a:solidFill>
                <a:effectLst/>
                <a:latin typeface="함초롬바탕"/>
              </a:rPr>
              <a:t>by </a:t>
            </a:r>
            <a:r>
              <a:rPr lang="en-US" altLang="ko-KR" sz="1400" b="1" kern="0" dirty="0" smtClean="0">
                <a:solidFill>
                  <a:srgbClr val="000000"/>
                </a:solidFill>
                <a:effectLst/>
                <a:latin typeface="함초롬바탕"/>
              </a:rPr>
              <a:t>  "</a:t>
            </a:r>
            <a:r>
              <a:rPr lang="en-US" altLang="ko-KR" sz="1400" b="1" kern="0" dirty="0">
                <a:solidFill>
                  <a:srgbClr val="000000"/>
                </a:solidFill>
                <a:effectLst/>
                <a:latin typeface="함초롬바탕"/>
              </a:rPr>
              <a:t>modularization</a:t>
            </a:r>
            <a:r>
              <a:rPr lang="en-US" altLang="ko-KR" sz="1200" b="1" kern="0" dirty="0" smtClean="0">
                <a:solidFill>
                  <a:srgbClr val="000000"/>
                </a:solidFill>
                <a:effectLst/>
                <a:latin typeface="함초롬바탕"/>
              </a:rPr>
              <a:t>".</a:t>
            </a:r>
            <a:endParaRPr lang="en-US" altLang="ko-KR" sz="1200" b="1" kern="0" dirty="0" smtClean="0">
              <a:solidFill>
                <a:srgbClr val="000000"/>
              </a:solidFill>
              <a:effectLst/>
            </a:endParaRPr>
          </a:p>
          <a:p>
            <a:pPr algn="just">
              <a:lnSpc>
                <a:spcPct val="160000"/>
              </a:lnSpc>
              <a:spcBef>
                <a:spcPts val="0"/>
              </a:spcBef>
              <a:spcAft>
                <a:spcPts val="400"/>
              </a:spcAft>
            </a:pPr>
            <a:r>
              <a:rPr lang="ko-KR" altLang="en-US" sz="1200" dirty="0" smtClean="0">
                <a:solidFill>
                  <a:schemeClr val="tx1"/>
                </a:solidFill>
                <a:latin typeface="휴먼명조" panose="02010504000101010101" pitchFamily="2" charset="-127"/>
                <a:ea typeface="휴먼명조" panose="02010504000101010101" pitchFamily="2" charset="-127"/>
              </a:rPr>
              <a:t> </a:t>
            </a:r>
            <a:r>
              <a:rPr lang="en-US" altLang="ko-KR" sz="1000" kern="0" dirty="0">
                <a:solidFill>
                  <a:srgbClr val="000000"/>
                </a:solidFill>
                <a:effectLst/>
                <a:latin typeface="함초롬바탕"/>
              </a:rPr>
              <a:t>As a technical attempt to solve the above problems, the technology proposed a "PCB pattern coil" of a multi-layer printed circuit (M-PCB) method and a "modularization" method for automation, Because it is possible to mass-produce, it is a technology development to solve the problems of rising cost and defect rate due to the existing manual work</a:t>
            </a:r>
            <a:endParaRPr lang="en-US" altLang="ko-KR" sz="1000" kern="0" dirty="0">
              <a:solidFill>
                <a:srgbClr val="000000"/>
              </a:solidFill>
              <a:effectLst/>
            </a:endParaRPr>
          </a:p>
          <a:p>
            <a:pPr algn="just" latinLnBrk="0"/>
            <a:endParaRPr lang="en-US" altLang="ko-KR" sz="1200" dirty="0" smtClean="0">
              <a:solidFill>
                <a:prstClr val="black"/>
              </a:solidFill>
              <a:latin typeface="휴먼명조" panose="02010504000101010101" pitchFamily="2" charset="-127"/>
              <a:ea typeface="휴먼명조" panose="02010504000101010101" pitchFamily="2" charset="-127"/>
            </a:endParaRPr>
          </a:p>
          <a:p>
            <a:pPr lvl="0"/>
            <a:endParaRPr lang="en-US" altLang="ko-KR" sz="1200" dirty="0">
              <a:solidFill>
                <a:prstClr val="black"/>
              </a:solidFill>
              <a:latin typeface="휴먼명조" panose="02010504000101010101" pitchFamily="2" charset="-127"/>
              <a:ea typeface="휴먼명조" panose="02010504000101010101" pitchFamily="2" charset="-127"/>
            </a:endParaRPr>
          </a:p>
          <a:p>
            <a:pPr lvl="0"/>
            <a:endParaRPr lang="en-US" altLang="ko-KR" sz="1200" dirty="0" smtClean="0">
              <a:solidFill>
                <a:prstClr val="black"/>
              </a:solidFill>
              <a:latin typeface="휴먼명조" panose="02010504000101010101" pitchFamily="2" charset="-127"/>
              <a:ea typeface="휴먼명조" panose="02010504000101010101" pitchFamily="2" charset="-127"/>
            </a:endParaRPr>
          </a:p>
          <a:p>
            <a:pPr lvl="0"/>
            <a:endParaRPr lang="en-US" altLang="ko-KR" sz="1200" dirty="0">
              <a:solidFill>
                <a:prstClr val="black"/>
              </a:solidFill>
              <a:latin typeface="휴먼명조" panose="02010504000101010101" pitchFamily="2" charset="-127"/>
              <a:ea typeface="휴먼명조" panose="02010504000101010101" pitchFamily="2" charset="-127"/>
            </a:endParaRPr>
          </a:p>
          <a:p>
            <a:r>
              <a:rPr lang="en-US" altLang="ko-KR" sz="1200" b="1" dirty="0" smtClean="0">
                <a:solidFill>
                  <a:schemeClr val="tx1"/>
                </a:solidFill>
                <a:latin typeface="휴먼명조" panose="02010504000101010101" pitchFamily="2" charset="-127"/>
                <a:ea typeface="휴먼명조" panose="02010504000101010101" pitchFamily="2" charset="-127"/>
              </a:rPr>
              <a:t> (</a:t>
            </a:r>
            <a:r>
              <a:rPr lang="en-US" altLang="ko-KR" sz="1200" b="1" dirty="0" smtClean="0">
                <a:solidFill>
                  <a:schemeClr val="tx1"/>
                </a:solidFill>
              </a:rPr>
              <a:t>Existing product)                             </a:t>
            </a:r>
            <a:r>
              <a:rPr lang="en-US" altLang="ko-KR" sz="1200" dirty="0" smtClean="0"/>
              <a:t> </a:t>
            </a:r>
            <a:r>
              <a:rPr lang="en-US" altLang="ko-KR" sz="1200" b="1" dirty="0">
                <a:solidFill>
                  <a:schemeClr val="tx1"/>
                </a:solidFill>
              </a:rPr>
              <a:t>(Developed by </a:t>
            </a:r>
            <a:r>
              <a:rPr lang="en-US" altLang="ko-KR" sz="1200" b="1" dirty="0" smtClean="0">
                <a:solidFill>
                  <a:schemeClr val="tx1"/>
                </a:solidFill>
              </a:rPr>
              <a:t>us</a:t>
            </a:r>
            <a:r>
              <a:rPr lang="en-US" altLang="ko-KR" sz="1200" b="1" kern="0" dirty="0" smtClean="0">
                <a:solidFill>
                  <a:srgbClr val="000000"/>
                </a:solidFill>
                <a:effectLst/>
                <a:latin typeface="함초롬바탕"/>
              </a:rPr>
              <a:t>) </a:t>
            </a:r>
          </a:p>
          <a:p>
            <a:pPr algn="l"/>
            <a:r>
              <a:rPr lang="en-US" altLang="ko-KR" sz="1200" b="1" kern="0" dirty="0">
                <a:solidFill>
                  <a:srgbClr val="000000"/>
                </a:solidFill>
                <a:effectLst/>
                <a:latin typeface="함초롬바탕"/>
              </a:rPr>
              <a:t>(</a:t>
            </a:r>
            <a:r>
              <a:rPr lang="en-US" altLang="ko-KR" sz="1200" b="1" kern="0" dirty="0" smtClean="0">
                <a:solidFill>
                  <a:srgbClr val="000000"/>
                </a:solidFill>
                <a:effectLst/>
                <a:latin typeface="함초롬바탕"/>
              </a:rPr>
              <a:t>Technical Influence)</a:t>
            </a:r>
            <a:endParaRPr lang="en-US" altLang="ko-KR" sz="1200" b="1" kern="0" dirty="0">
              <a:solidFill>
                <a:srgbClr val="000000"/>
              </a:solidFill>
              <a:effectLst/>
            </a:endParaRPr>
          </a:p>
          <a:p>
            <a:pPr algn="l"/>
            <a:r>
              <a:rPr lang="en-US" altLang="ko-KR" sz="1200" b="1" dirty="0" smtClean="0">
                <a:solidFill>
                  <a:schemeClr val="tx1"/>
                </a:solidFill>
                <a:latin typeface="휴먼명조" panose="02010504000101010101" pitchFamily="2" charset="-127"/>
                <a:ea typeface="휴먼명조" panose="02010504000101010101" pitchFamily="2" charset="-127"/>
              </a:rPr>
              <a:t>: </a:t>
            </a:r>
            <a:r>
              <a:rPr lang="en-US" altLang="ko-KR" sz="1200" dirty="0">
                <a:solidFill>
                  <a:schemeClr val="tx1"/>
                </a:solidFill>
              </a:rPr>
              <a:t>It is expected that the technology will be applied to all parts using cameras such as autonomous vehicles, drones, and medical equipment as well as smart phones</a:t>
            </a:r>
            <a:endParaRPr lang="en-US" altLang="ko-KR" sz="1200" b="1" dirty="0">
              <a:solidFill>
                <a:schemeClr val="tx1"/>
              </a:solidFill>
              <a:latin typeface="휴먼명조" panose="02010504000101010101" pitchFamily="2" charset="-127"/>
              <a:ea typeface="휴먼명조" panose="02010504000101010101" pitchFamily="2" charset="-127"/>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856" y="2525916"/>
            <a:ext cx="1719423" cy="83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452" y="5157192"/>
            <a:ext cx="2058491" cy="68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직사각형 4"/>
          <p:cNvSpPr/>
          <p:nvPr/>
        </p:nvSpPr>
        <p:spPr>
          <a:xfrm>
            <a:off x="611560" y="404664"/>
            <a:ext cx="4225837" cy="369332"/>
          </a:xfrm>
          <a:prstGeom prst="rect">
            <a:avLst/>
          </a:prstGeom>
          <a:ln>
            <a:solidFill>
              <a:schemeClr val="accent1"/>
            </a:solidFill>
          </a:ln>
        </p:spPr>
        <p:txBody>
          <a:bodyPr wrap="none">
            <a:spAutoFit/>
          </a:bodyPr>
          <a:lstStyle/>
          <a:p>
            <a:r>
              <a:rPr lang="en-US" altLang="ko-KR" b="1" dirty="0">
                <a:solidFill>
                  <a:srgbClr val="0A5054"/>
                </a:solidFill>
                <a:effectLst/>
                <a:latin typeface="휴먼명조"/>
                <a:ea typeface="휴먼명조" panose="02010504000101010101"/>
              </a:rPr>
              <a:t>3-2. </a:t>
            </a:r>
            <a:r>
              <a:rPr lang="en-US" altLang="ko-KR" b="1" dirty="0">
                <a:solidFill>
                  <a:srgbClr val="0A5054"/>
                </a:solidFill>
                <a:effectLst/>
                <a:latin typeface="나눔고딕 ExtraBold" panose="020D0904000000000000" pitchFamily="50" charset="-127"/>
                <a:ea typeface="휴먼명조" panose="02010504000101010101"/>
              </a:rPr>
              <a:t>Technology Development and Implementation</a:t>
            </a:r>
            <a:endParaRPr lang="ko-KR" altLang="en-US" dirty="0"/>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6901" y="5155406"/>
            <a:ext cx="1957387" cy="69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2564904"/>
            <a:ext cx="1116970" cy="72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519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548322"/>
          </a:xfrm>
        </p:spPr>
        <p:txBody>
          <a:bodyPr>
            <a:normAutofit/>
          </a:bodyPr>
          <a:lstStyle/>
          <a:p>
            <a:pPr algn="l"/>
            <a:r>
              <a:rPr lang="en-US" altLang="ko-KR" sz="2000" u="sng" dirty="0" smtClean="0">
                <a:latin typeface="휴먼명조" panose="02010504000101010101" pitchFamily="2" charset="-127"/>
                <a:ea typeface="나눔고딕"/>
              </a:rPr>
              <a:t>(Ref.)Development Process</a:t>
            </a:r>
            <a:endParaRPr lang="ko-KR" altLang="en-US" sz="2000" u="sng" dirty="0">
              <a:latin typeface="휴먼명조" panose="02010504000101010101" pitchFamily="2" charset="-127"/>
              <a:ea typeface="나눔고딕"/>
            </a:endParaRPr>
          </a:p>
        </p:txBody>
      </p:sp>
      <p:sp>
        <p:nvSpPr>
          <p:cNvPr id="6" name="내용 개체 틀 5"/>
          <p:cNvSpPr>
            <a:spLocks noGrp="1"/>
          </p:cNvSpPr>
          <p:nvPr>
            <p:ph idx="1"/>
          </p:nvPr>
        </p:nvSpPr>
        <p:spPr>
          <a:xfrm>
            <a:off x="457200" y="836712"/>
            <a:ext cx="8229600" cy="5603965"/>
          </a:xfrm>
          <a:ln>
            <a:solidFill>
              <a:schemeClr val="accent1"/>
            </a:solidFill>
          </a:ln>
        </p:spPr>
        <p:txBody>
          <a:bodyPr>
            <a:normAutofit fontScale="40000" lnSpcReduction="20000"/>
          </a:bodyPr>
          <a:lstStyle/>
          <a:p>
            <a:pPr marL="0" indent="0">
              <a:buNone/>
            </a:pPr>
            <a:endParaRPr lang="en-US" altLang="ko-KR" sz="1600" dirty="0" smtClean="0"/>
          </a:p>
          <a:p>
            <a:pPr marL="0" indent="0">
              <a:buNone/>
            </a:pPr>
            <a:endParaRPr lang="en-US" altLang="ko-KR" sz="1600" dirty="0"/>
          </a:p>
          <a:p>
            <a:pPr marL="0" indent="0">
              <a:buNone/>
            </a:pPr>
            <a:endParaRPr lang="en-US" altLang="ko-KR" sz="1600" dirty="0" smtClean="0"/>
          </a:p>
          <a:p>
            <a:pPr marL="0" indent="0">
              <a:buNone/>
            </a:pPr>
            <a:endParaRPr lang="en-US" altLang="ko-KR" sz="1600" dirty="0"/>
          </a:p>
          <a:p>
            <a:pPr marL="0" indent="0">
              <a:buNone/>
            </a:pPr>
            <a:endParaRPr lang="en-US" altLang="ko-KR" sz="1600" dirty="0" smtClean="0"/>
          </a:p>
          <a:p>
            <a:pPr marL="0" indent="0">
              <a:buNone/>
            </a:pPr>
            <a:endParaRPr lang="en-US" altLang="ko-KR" sz="1600" dirty="0"/>
          </a:p>
          <a:p>
            <a:pPr marL="0" indent="0">
              <a:buNone/>
            </a:pPr>
            <a:endParaRPr lang="en-US" altLang="ko-KR" sz="1600" dirty="0" smtClean="0"/>
          </a:p>
          <a:p>
            <a:pPr marL="0" indent="0">
              <a:buNone/>
            </a:pPr>
            <a:r>
              <a:rPr lang="en-US" altLang="ko-KR" sz="1600" dirty="0">
                <a:latin typeface="휴먼명조" panose="02010504000101010101" pitchFamily="2" charset="-127"/>
                <a:ea typeface="휴먼명조" panose="02010504000101010101" pitchFamily="2" charset="-127"/>
              </a:rPr>
              <a:t> </a:t>
            </a:r>
            <a:r>
              <a:rPr lang="en-US" altLang="ko-KR" sz="1600" dirty="0" smtClean="0">
                <a:latin typeface="휴먼명조" panose="02010504000101010101" pitchFamily="2" charset="-127"/>
                <a:ea typeface="휴먼명조" panose="02010504000101010101" pitchFamily="2" charset="-127"/>
              </a:rPr>
              <a:t>        </a:t>
            </a:r>
          </a:p>
          <a:p>
            <a:pPr marL="0" indent="0">
              <a:buNone/>
            </a:pPr>
            <a:endParaRPr lang="en-US" altLang="ko-KR" sz="1600" dirty="0" smtClean="0">
              <a:latin typeface="휴먼명조" panose="02010504000101010101" pitchFamily="2" charset="-127"/>
              <a:ea typeface="휴먼명조" panose="02010504000101010101" pitchFamily="2" charset="-127"/>
            </a:endParaRPr>
          </a:p>
          <a:p>
            <a:pPr marL="0" indent="0">
              <a:buNone/>
            </a:pPr>
            <a:r>
              <a:rPr lang="en-US" altLang="ko-KR" sz="1600" dirty="0" smtClean="0">
                <a:latin typeface="휴먼명조" panose="02010504000101010101" pitchFamily="2" charset="-127"/>
                <a:ea typeface="휴먼명조" panose="02010504000101010101" pitchFamily="2" charset="-127"/>
              </a:rPr>
              <a:t>             </a:t>
            </a:r>
          </a:p>
          <a:p>
            <a:pPr marL="0" indent="0">
              <a:buNone/>
            </a:pPr>
            <a:r>
              <a:rPr lang="en-US" altLang="ko-KR" sz="1600" dirty="0">
                <a:latin typeface="휴먼명조" panose="02010504000101010101" pitchFamily="2" charset="-127"/>
                <a:ea typeface="휴먼명조" panose="02010504000101010101" pitchFamily="2" charset="-127"/>
              </a:rPr>
              <a:t> </a:t>
            </a:r>
            <a:r>
              <a:rPr lang="en-US" altLang="ko-KR" sz="1600" dirty="0" smtClean="0">
                <a:latin typeface="휴먼명조" panose="02010504000101010101" pitchFamily="2" charset="-127"/>
                <a:ea typeface="휴먼명조" panose="02010504000101010101" pitchFamily="2" charset="-127"/>
              </a:rPr>
              <a:t>             </a:t>
            </a:r>
          </a:p>
          <a:p>
            <a:pPr marL="0" indent="0">
              <a:buNone/>
            </a:pPr>
            <a:r>
              <a:rPr lang="en-US" altLang="ko-KR" sz="1600" dirty="0">
                <a:latin typeface="휴먼명조" panose="02010504000101010101" pitchFamily="2" charset="-127"/>
                <a:ea typeface="휴먼명조" panose="02010504000101010101" pitchFamily="2" charset="-127"/>
              </a:rPr>
              <a:t> </a:t>
            </a:r>
            <a:r>
              <a:rPr lang="en-US" altLang="ko-KR" sz="1600" dirty="0" smtClean="0">
                <a:latin typeface="휴먼명조" panose="02010504000101010101" pitchFamily="2" charset="-127"/>
                <a:ea typeface="휴먼명조" panose="02010504000101010101" pitchFamily="2" charset="-127"/>
              </a:rPr>
              <a:t>              </a:t>
            </a:r>
          </a:p>
          <a:p>
            <a:pPr marL="0" indent="0">
              <a:buNone/>
            </a:pPr>
            <a:endParaRPr lang="en-US" altLang="ko-KR" sz="1600" dirty="0">
              <a:latin typeface="휴먼명조" panose="02010504000101010101" pitchFamily="2" charset="-127"/>
              <a:ea typeface="휴먼명조" panose="02010504000101010101" pitchFamily="2" charset="-127"/>
            </a:endParaRPr>
          </a:p>
          <a:p>
            <a:pPr marL="0" indent="0">
              <a:buNone/>
            </a:pPr>
            <a:endParaRPr lang="en-US" altLang="ko-KR" sz="1600" dirty="0" smtClean="0">
              <a:latin typeface="휴먼명조" panose="02010504000101010101" pitchFamily="2" charset="-127"/>
              <a:ea typeface="휴먼명조" panose="02010504000101010101" pitchFamily="2" charset="-127"/>
            </a:endParaRPr>
          </a:p>
          <a:p>
            <a:pPr marL="0" indent="0">
              <a:buNone/>
            </a:pPr>
            <a:r>
              <a:rPr lang="en-US" altLang="ko-KR" dirty="0" smtClean="0">
                <a:latin typeface="휴먼명조" panose="02010504000101010101" pitchFamily="2" charset="-127"/>
                <a:ea typeface="휴먼명조" panose="02010504000101010101" pitchFamily="2" charset="-127"/>
              </a:rPr>
              <a:t>                  </a:t>
            </a:r>
            <a:r>
              <a:rPr lang="en-US" altLang="ko-KR" b="1" dirty="0" smtClean="0">
                <a:latin typeface="휴먼명조" panose="02010504000101010101" pitchFamily="2" charset="-127"/>
                <a:ea typeface="휴먼명조" panose="02010504000101010101" pitchFamily="2" charset="-127"/>
              </a:rPr>
              <a:t>(SIMULATION)                             (PROTO SAMPLE)                    (MEASURE)</a:t>
            </a:r>
          </a:p>
          <a:p>
            <a:pPr marL="0" indent="0">
              <a:buNone/>
            </a:pPr>
            <a:endParaRPr lang="en-US" altLang="ko-KR" dirty="0"/>
          </a:p>
          <a:p>
            <a:pPr marL="0" indent="0">
              <a:buNone/>
            </a:pPr>
            <a:endParaRPr lang="en-US" altLang="ko-KR" sz="1600" dirty="0" smtClean="0"/>
          </a:p>
          <a:p>
            <a:pPr marL="0" indent="0">
              <a:buNone/>
            </a:pPr>
            <a:endParaRPr lang="en-US" altLang="ko-KR" sz="1600" dirty="0"/>
          </a:p>
          <a:p>
            <a:pPr marL="0" indent="0">
              <a:buNone/>
            </a:pPr>
            <a:endParaRPr lang="en-US" altLang="ko-KR" sz="1600" dirty="0" smtClean="0"/>
          </a:p>
          <a:p>
            <a:pPr marL="0" indent="0">
              <a:buNone/>
            </a:pPr>
            <a:endParaRPr lang="en-US" altLang="ko-KR" sz="1600" dirty="0"/>
          </a:p>
          <a:p>
            <a:pPr marL="0" indent="0">
              <a:buNone/>
            </a:pPr>
            <a:endParaRPr lang="en-US" altLang="ko-KR" sz="1600" dirty="0" smtClean="0"/>
          </a:p>
          <a:p>
            <a:pPr marL="0" indent="0">
              <a:buNone/>
            </a:pPr>
            <a:endParaRPr lang="en-US" altLang="ko-KR" sz="1600" dirty="0"/>
          </a:p>
          <a:p>
            <a:pPr marL="0" indent="0">
              <a:buNone/>
            </a:pPr>
            <a:endParaRPr lang="ko-KR" altLang="en-US" sz="1200" dirty="0"/>
          </a:p>
          <a:p>
            <a:pPr marL="0" indent="0">
              <a:buNone/>
            </a:pPr>
            <a:endParaRPr lang="en-US" altLang="ko-KR" sz="1600" dirty="0" smtClean="0"/>
          </a:p>
          <a:p>
            <a:pPr marL="0" indent="0">
              <a:buNone/>
            </a:pPr>
            <a:endParaRPr lang="ko-KR" altLang="en-US" sz="1100" dirty="0" smtClean="0"/>
          </a:p>
          <a:p>
            <a:pPr marL="0" indent="0">
              <a:buNone/>
            </a:pPr>
            <a:endParaRPr lang="en-US" altLang="ko-KR" sz="1600" dirty="0"/>
          </a:p>
          <a:p>
            <a:pPr marL="0" indent="0">
              <a:buNone/>
            </a:pPr>
            <a:r>
              <a:rPr lang="en-US" altLang="ko-KR" sz="1600" dirty="0">
                <a:latin typeface="휴먼명조" panose="02010504000101010101" pitchFamily="2" charset="-127"/>
                <a:ea typeface="휴먼명조" panose="02010504000101010101" pitchFamily="2" charset="-127"/>
              </a:rPr>
              <a:t> </a:t>
            </a:r>
            <a:r>
              <a:rPr lang="en-US" altLang="ko-KR" sz="1600" dirty="0" smtClean="0">
                <a:latin typeface="휴먼명조" panose="02010504000101010101" pitchFamily="2" charset="-127"/>
                <a:ea typeface="휴먼명조" panose="02010504000101010101" pitchFamily="2" charset="-127"/>
              </a:rPr>
              <a:t>          </a:t>
            </a:r>
          </a:p>
          <a:p>
            <a:pPr marL="0" indent="0">
              <a:buNone/>
            </a:pPr>
            <a:r>
              <a:rPr lang="en-US" altLang="ko-KR" b="1" dirty="0">
                <a:latin typeface="휴먼명조" panose="02010504000101010101" pitchFamily="2" charset="-127"/>
                <a:ea typeface="휴먼명조" panose="02010504000101010101" pitchFamily="2" charset="-127"/>
              </a:rPr>
              <a:t> </a:t>
            </a:r>
            <a:r>
              <a:rPr lang="en-US" altLang="ko-KR" b="1" dirty="0" smtClean="0">
                <a:latin typeface="휴먼명조" panose="02010504000101010101" pitchFamily="2" charset="-127"/>
                <a:ea typeface="휴먼명조" panose="02010504000101010101" pitchFamily="2" charset="-127"/>
              </a:rPr>
              <a:t>                 (ASSEMBLY)                         (SAMPLE)  </a:t>
            </a:r>
            <a:r>
              <a:rPr lang="en-US" altLang="ko-KR" dirty="0" smtClean="0">
                <a:latin typeface="휴먼명조" panose="02010504000101010101" pitchFamily="2" charset="-127"/>
                <a:ea typeface="휴먼명조" panose="02010504000101010101" pitchFamily="2" charset="-127"/>
              </a:rPr>
              <a:t>                  </a:t>
            </a:r>
            <a:r>
              <a:rPr lang="en-US" altLang="ko-KR" b="1" dirty="0" smtClean="0">
                <a:latin typeface="휴먼명조" panose="02010504000101010101" pitchFamily="2" charset="-127"/>
                <a:ea typeface="휴먼명조" panose="02010504000101010101" pitchFamily="2" charset="-127"/>
              </a:rPr>
              <a:t>(MOUNTING/SAMSUNG S7)</a:t>
            </a:r>
            <a:endParaRPr lang="ko-KR" altLang="en-US" b="1" dirty="0">
              <a:latin typeface="휴먼명조" panose="02010504000101010101" pitchFamily="2" charset="-127"/>
              <a:ea typeface="휴먼명조" panose="02010504000101010101" pitchFamily="2" charset="-127"/>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148" y="3898427"/>
            <a:ext cx="1456093" cy="21553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517232"/>
            <a:ext cx="1657522" cy="5365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2888" y="2026374"/>
            <a:ext cx="1997304" cy="13933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472" y="2407779"/>
            <a:ext cx="1368720" cy="10212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0800" y="2492895"/>
            <a:ext cx="1515616" cy="1000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_x185219984" descr="EMB00001ce0b55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7" y="1130327"/>
            <a:ext cx="1368720" cy="10615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_x185220224" descr="EMB00001ce0b55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760" y="1130326"/>
            <a:ext cx="1446743" cy="10615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_x223621408" descr="EMB000022580c1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1760" y="2407779"/>
            <a:ext cx="1446743" cy="102122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1463" y="4811613"/>
            <a:ext cx="98107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224" y="3967708"/>
            <a:ext cx="8953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0799" y="1233130"/>
            <a:ext cx="1515617" cy="104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5750" y="4109194"/>
            <a:ext cx="950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971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제목 1"/>
          <p:cNvSpPr>
            <a:spLocks noGrp="1"/>
          </p:cNvSpPr>
          <p:nvPr>
            <p:ph type="title"/>
          </p:nvPr>
        </p:nvSpPr>
        <p:spPr/>
        <p:txBody>
          <a:bodyPr/>
          <a:lstStyle/>
          <a:p>
            <a:r>
              <a:rPr lang="en-US" altLang="ko-KR" dirty="0" smtClean="0">
                <a:solidFill>
                  <a:srgbClr val="000000"/>
                </a:solidFill>
                <a:latin typeface="굴림" pitchFamily="50" charset="-127"/>
                <a:ea typeface="굴림" pitchFamily="50" charset="-127"/>
                <a:sym typeface="굴림" pitchFamily="50" charset="-127"/>
              </a:rPr>
              <a:t>3-3</a:t>
            </a:r>
            <a:r>
              <a:rPr lang="ko-KR" altLang="ko-KR" dirty="0" smtClean="0">
                <a:solidFill>
                  <a:srgbClr val="000000"/>
                </a:solidFill>
                <a:latin typeface="굴림" pitchFamily="50" charset="-127"/>
                <a:ea typeface="굴림" pitchFamily="50" charset="-127"/>
                <a:sym typeface="굴림" pitchFamily="50" charset="-127"/>
              </a:rPr>
              <a:t>. Market Size</a:t>
            </a:r>
          </a:p>
        </p:txBody>
      </p:sp>
      <p:sp>
        <p:nvSpPr>
          <p:cNvPr id="16387" name="슬라이드 번호 개체 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00000"/>
              </a:lnSpc>
              <a:spcBef>
                <a:spcPct val="0"/>
              </a:spcBef>
              <a:buFontTx/>
              <a:buNone/>
            </a:pPr>
            <a:fld id="{D4B491D7-E262-4BF5-BF56-ED33FBDCB5EC}" type="slidenum">
              <a:rPr lang="ko-KR" altLang="ko-KR" sz="1200" smtClean="0">
                <a:solidFill>
                  <a:srgbClr val="898989"/>
                </a:solidFill>
                <a:latin typeface="굴림" pitchFamily="50" charset="-127"/>
                <a:ea typeface="굴림" pitchFamily="50" charset="-127"/>
                <a:sym typeface="굴림" pitchFamily="50" charset="-127"/>
              </a:rPr>
              <a:pPr>
                <a:lnSpc>
                  <a:spcPct val="100000"/>
                </a:lnSpc>
                <a:spcBef>
                  <a:spcPct val="0"/>
                </a:spcBef>
                <a:buFontTx/>
                <a:buNone/>
              </a:pPr>
              <a:t>9</a:t>
            </a:fld>
            <a:endParaRPr lang="ko-KR" altLang="ko-KR" sz="1200" smtClean="0">
              <a:solidFill>
                <a:srgbClr val="898989"/>
              </a:solidFill>
              <a:latin typeface="굴림" pitchFamily="50" charset="-127"/>
              <a:ea typeface="굴림" pitchFamily="50" charset="-127"/>
              <a:sym typeface="굴림" pitchFamily="50" charset="-127"/>
            </a:endParaRPr>
          </a:p>
        </p:txBody>
      </p:sp>
      <p:graphicFrame>
        <p:nvGraphicFramePr>
          <p:cNvPr id="5" name="표 4"/>
          <p:cNvGraphicFramePr>
            <a:graphicFrameLocks noGrp="1"/>
          </p:cNvGraphicFramePr>
          <p:nvPr/>
        </p:nvGraphicFramePr>
        <p:xfrm>
          <a:off x="250825" y="4535488"/>
          <a:ext cx="8588374" cy="1917701"/>
        </p:xfrm>
        <a:graphic>
          <a:graphicData uri="http://schemas.openxmlformats.org/drawingml/2006/table">
            <a:tbl>
              <a:tblPr/>
              <a:tblGrid>
                <a:gridCol w="1944911"/>
                <a:gridCol w="3168352"/>
                <a:gridCol w="3475111"/>
              </a:tblGrid>
              <a:tr h="336550">
                <a:tc>
                  <a:txBody>
                    <a:bodyPr/>
                    <a:lstStyle/>
                    <a:p>
                      <a:pPr marL="0" marR="0" lvl="0" indent="0" algn="ctr" defTabSz="914400" rtl="0" eaLnBrk="0" fontAlgn="base" latinLnBrk="1" hangingPunct="0">
                        <a:lnSpc>
                          <a:spcPct val="130000"/>
                        </a:lnSpc>
                        <a:spcBef>
                          <a:spcPct val="0"/>
                        </a:spcBef>
                        <a:spcAft>
                          <a:spcPct val="0"/>
                        </a:spcAft>
                        <a:buClrTx/>
                        <a:buSzPct val="100000"/>
                        <a:buFontTx/>
                        <a:buNone/>
                        <a:tabLst/>
                      </a:pPr>
                      <a:r>
                        <a:rPr kumimoji="1" lang="ko-KR" altLang="ko-KR" sz="1100" b="1" i="0" u="none" strike="noStrike" cap="none" normalizeH="0" baseline="0" dirty="0" smtClean="0">
                          <a:ln>
                            <a:noFill/>
                          </a:ln>
                          <a:solidFill>
                            <a:srgbClr val="000000"/>
                          </a:solidFill>
                          <a:effectLst/>
                          <a:latin typeface="굴림" pitchFamily="50" charset="-127"/>
                          <a:ea typeface="나눔고딕"/>
                          <a:cs typeface="나눔고딕"/>
                          <a:sym typeface="굴림" pitchFamily="50" charset="-127"/>
                        </a:rPr>
                        <a:t>Classification</a:t>
                      </a:r>
                    </a:p>
                  </a:txBody>
                  <a:tcPr marL="17907" marR="17907" marT="17907" marB="17907" anchor="ctr" horzOverflow="overflow">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a:noFill/>
                    </a:lnTlToBr>
                    <a:lnBlToTr>
                      <a:noFill/>
                    </a:lnBlToTr>
                    <a:solidFill>
                      <a:srgbClr val="D6D6D6"/>
                    </a:solidFill>
                  </a:tcPr>
                </a:tc>
                <a:tc>
                  <a:txBody>
                    <a:bodyPr/>
                    <a:lstStyle/>
                    <a:p>
                      <a:pPr marL="0" marR="0" lvl="0" indent="0" algn="ctr" defTabSz="914400" rtl="0" eaLnBrk="0" fontAlgn="base" latinLnBrk="1" hangingPunct="0">
                        <a:lnSpc>
                          <a:spcPct val="130000"/>
                        </a:lnSpc>
                        <a:spcBef>
                          <a:spcPct val="0"/>
                        </a:spcBef>
                        <a:spcAft>
                          <a:spcPct val="0"/>
                        </a:spcAft>
                        <a:buClrTx/>
                        <a:buSzPct val="100000"/>
                        <a:buFontTx/>
                        <a:buNone/>
                        <a:tabLst/>
                      </a:pPr>
                      <a:r>
                        <a:rPr kumimoji="1" lang="ko-KR" altLang="ko-KR" sz="1100" b="1" i="0" u="none" strike="noStrike" cap="none" normalizeH="0" baseline="0" dirty="0" smtClean="0">
                          <a:ln>
                            <a:noFill/>
                          </a:ln>
                          <a:solidFill>
                            <a:srgbClr val="000000"/>
                          </a:solidFill>
                          <a:effectLst/>
                          <a:latin typeface="굴림" pitchFamily="50" charset="-127"/>
                          <a:ea typeface="나눔고딕"/>
                          <a:cs typeface="나눔고딕"/>
                          <a:sym typeface="굴림" pitchFamily="50" charset="-127"/>
                        </a:rPr>
                        <a:t>Current market size (2017)</a:t>
                      </a:r>
                    </a:p>
                  </a:txBody>
                  <a:tcPr marL="17907" marR="17907" marT="17907" marB="17907" anchor="ctr" horzOverflow="overflow">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a:noFill/>
                    </a:lnTlToBr>
                    <a:lnBlToTr>
                      <a:noFill/>
                    </a:lnBlToTr>
                    <a:solidFill>
                      <a:srgbClr val="D6D6D6"/>
                    </a:solidFill>
                  </a:tcPr>
                </a:tc>
                <a:tc>
                  <a:txBody>
                    <a:bodyPr/>
                    <a:lstStyle/>
                    <a:p>
                      <a:pPr marL="0" marR="0" lvl="0" indent="0" algn="ctr" defTabSz="914400" rtl="0" eaLnBrk="0" fontAlgn="base" latinLnBrk="1" hangingPunct="0">
                        <a:lnSpc>
                          <a:spcPct val="130000"/>
                        </a:lnSpc>
                        <a:spcBef>
                          <a:spcPct val="0"/>
                        </a:spcBef>
                        <a:spcAft>
                          <a:spcPct val="0"/>
                        </a:spcAft>
                        <a:buClrTx/>
                        <a:buSzPct val="100000"/>
                        <a:buFontTx/>
                        <a:buNone/>
                        <a:tabLst/>
                      </a:pPr>
                      <a:r>
                        <a:rPr kumimoji="1" lang="ko-KR" altLang="ko-KR" sz="1100" b="1" i="0" u="none" strike="noStrike" cap="none" normalizeH="0" baseline="0" dirty="0" smtClean="0">
                          <a:ln>
                            <a:noFill/>
                          </a:ln>
                          <a:solidFill>
                            <a:srgbClr val="000000"/>
                          </a:solidFill>
                          <a:effectLst/>
                          <a:latin typeface="굴림" pitchFamily="50" charset="-127"/>
                          <a:ea typeface="나눔고딕"/>
                          <a:cs typeface="나눔고딕"/>
                          <a:sym typeface="굴림" pitchFamily="50" charset="-127"/>
                        </a:rPr>
                        <a:t>Remarks</a:t>
                      </a:r>
                    </a:p>
                  </a:txBody>
                  <a:tcPr marL="17907" marR="17907" marT="17907" marB="17907" anchor="ctr" horzOverflow="overflow">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a:noFill/>
                    </a:lnTlToBr>
                    <a:lnBlToTr>
                      <a:noFill/>
                    </a:lnBlToTr>
                    <a:solidFill>
                      <a:srgbClr val="D6D6D6"/>
                    </a:solidFill>
                  </a:tcPr>
                </a:tc>
              </a:tr>
              <a:tr h="627063">
                <a:tc>
                  <a:txBody>
                    <a:bodyPr/>
                    <a:lstStyle/>
                    <a:p>
                      <a:pPr marL="0" marR="0" lvl="0" indent="0" algn="ctr" defTabSz="914400" rtl="0" eaLnBrk="0" fontAlgn="base" latinLnBrk="1" hangingPunct="0">
                        <a:lnSpc>
                          <a:spcPct val="130000"/>
                        </a:lnSpc>
                        <a:spcBef>
                          <a:spcPct val="0"/>
                        </a:spcBef>
                        <a:spcAft>
                          <a:spcPct val="0"/>
                        </a:spcAft>
                        <a:buClrTx/>
                        <a:buSzPct val="100000"/>
                        <a:buFontTx/>
                        <a:buNone/>
                        <a:tabLst/>
                      </a:pPr>
                      <a:r>
                        <a:rPr kumimoji="1" lang="ko-KR" altLang="ko-KR" sz="1100" b="1" i="0" u="none" strike="noStrike" cap="none" normalizeH="0" baseline="0" dirty="0" smtClean="0">
                          <a:ln>
                            <a:noFill/>
                          </a:ln>
                          <a:solidFill>
                            <a:srgbClr val="000000"/>
                          </a:solidFill>
                          <a:effectLst/>
                          <a:latin typeface="굴림" pitchFamily="50" charset="-127"/>
                          <a:ea typeface="나눔고딕"/>
                          <a:cs typeface="나눔고딕"/>
                          <a:sym typeface="굴림" pitchFamily="50" charset="-127"/>
                        </a:rPr>
                        <a:t>World market size</a:t>
                      </a:r>
                    </a:p>
                  </a:txBody>
                  <a:tcPr marL="17907" marR="17907" marT="17907" marB="17907" anchor="ctr" horzOverflow="overflow">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a:noFill/>
                    </a:lnTlToBr>
                    <a:lnBlToTr>
                      <a:noFill/>
                    </a:lnBlToTr>
                    <a:noFill/>
                  </a:tcPr>
                </a:tc>
                <a:tc>
                  <a:txBody>
                    <a:bodyPr/>
                    <a:lstStyle/>
                    <a:p>
                      <a:pPr marL="369888" marR="0" lvl="0" indent="-120650" algn="just" defTabSz="914400" rtl="0" eaLnBrk="0" fontAlgn="base" latinLnBrk="1" hangingPunct="0">
                        <a:lnSpc>
                          <a:spcPct val="130000"/>
                        </a:lnSpc>
                        <a:spcBef>
                          <a:spcPct val="0"/>
                        </a:spcBef>
                        <a:spcAft>
                          <a:spcPct val="0"/>
                        </a:spcAft>
                        <a:buClrTx/>
                        <a:buSzPct val="100000"/>
                        <a:buFontTx/>
                        <a:buNone/>
                        <a:tabLst/>
                      </a:pPr>
                      <a:r>
                        <a:rPr kumimoji="1" lang="ko-KR" altLang="ko-KR" sz="1100" b="0" i="0" u="none" strike="noStrike" cap="none" normalizeH="0" baseline="0" dirty="0" smtClean="0">
                          <a:ln>
                            <a:noFill/>
                          </a:ln>
                          <a:solidFill>
                            <a:srgbClr val="000000"/>
                          </a:solidFill>
                          <a:effectLst/>
                          <a:latin typeface="굴림" pitchFamily="50" charset="-127"/>
                          <a:ea typeface="나눔고딕"/>
                          <a:cs typeface="나눔고딕"/>
                          <a:sym typeface="굴림" pitchFamily="50" charset="-127"/>
                        </a:rPr>
                        <a:t>$ 1.7 billion*10%=$1.7 billion </a:t>
                      </a:r>
                      <a:endParaRPr kumimoji="1" lang="en-US" altLang="ko-KR" sz="1100" b="0" i="0" u="none" strike="noStrike" cap="none" normalizeH="0" baseline="0" dirty="0" smtClean="0">
                        <a:ln>
                          <a:noFill/>
                        </a:ln>
                        <a:solidFill>
                          <a:srgbClr val="000000"/>
                        </a:solidFill>
                        <a:effectLst/>
                        <a:latin typeface="굴림" pitchFamily="50" charset="-127"/>
                        <a:ea typeface="나눔고딕"/>
                        <a:cs typeface="나눔고딕"/>
                        <a:sym typeface="굴림" pitchFamily="50" charset="-127"/>
                      </a:endParaRPr>
                    </a:p>
                    <a:p>
                      <a:pPr marL="369888" marR="0" lvl="0" indent="-120650" algn="just" defTabSz="914400" rtl="0" eaLnBrk="0" fontAlgn="base" latinLnBrk="1" hangingPunct="0">
                        <a:lnSpc>
                          <a:spcPct val="130000"/>
                        </a:lnSpc>
                        <a:spcBef>
                          <a:spcPct val="0"/>
                        </a:spcBef>
                        <a:spcAft>
                          <a:spcPct val="0"/>
                        </a:spcAft>
                        <a:buClrTx/>
                        <a:buSzPct val="100000"/>
                        <a:buFontTx/>
                        <a:buNone/>
                        <a:tabLst/>
                      </a:pPr>
                      <a:r>
                        <a:rPr kumimoji="1" lang="ko-KR" altLang="ko-KR" sz="1100" b="0" i="0" u="none" strike="noStrike" cap="none" normalizeH="0" baseline="0" dirty="0" smtClean="0">
                          <a:ln>
                            <a:noFill/>
                          </a:ln>
                          <a:solidFill>
                            <a:srgbClr val="000000"/>
                          </a:solidFill>
                          <a:effectLst/>
                          <a:latin typeface="굴림" pitchFamily="50" charset="-127"/>
                          <a:ea typeface="나눔고딕"/>
                          <a:cs typeface="나눔고딕"/>
                          <a:sym typeface="굴림" pitchFamily="50" charset="-127"/>
                        </a:rPr>
                        <a:t>(KRW 170 billion)</a:t>
                      </a:r>
                    </a:p>
                  </a:txBody>
                  <a:tcPr marL="17907" marR="17907" marT="17907" marB="17907" anchor="ctr" horzOverflow="overflow">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a:noFill/>
                    </a:lnTlToBr>
                    <a:lnBlToTr>
                      <a:noFill/>
                    </a:lnBlToTr>
                    <a:noFill/>
                  </a:tcPr>
                </a:tc>
                <a:tc>
                  <a:txBody>
                    <a:bodyPr/>
                    <a:lstStyle/>
                    <a:p>
                      <a:pPr marL="369888" marR="0" lvl="0" indent="-120650" algn="just" defTabSz="914400" rtl="0" eaLnBrk="0" fontAlgn="base" latinLnBrk="1" hangingPunct="0">
                        <a:lnSpc>
                          <a:spcPct val="130000"/>
                        </a:lnSpc>
                        <a:spcBef>
                          <a:spcPct val="0"/>
                        </a:spcBef>
                        <a:spcAft>
                          <a:spcPct val="0"/>
                        </a:spcAft>
                        <a:buClrTx/>
                        <a:buSzPct val="100000"/>
                        <a:buFontTx/>
                        <a:buNone/>
                        <a:tabLst/>
                      </a:pPr>
                      <a:r>
                        <a:rPr kumimoji="1" lang="ko-KR" altLang="ko-KR" sz="1100" b="0" i="0" u="none" strike="noStrike" cap="none" normalizeH="0" baseline="0" dirty="0" smtClean="0">
                          <a:ln>
                            <a:noFill/>
                          </a:ln>
                          <a:solidFill>
                            <a:srgbClr val="000000"/>
                          </a:solidFill>
                          <a:effectLst/>
                          <a:latin typeface="굴림" pitchFamily="50" charset="-127"/>
                          <a:ea typeface="나눔고딕"/>
                          <a:cs typeface="나눔고딕"/>
                          <a:sym typeface="굴림" pitchFamily="50" charset="-127"/>
                        </a:rPr>
                        <a:t>Approx. 10% of the VCM market</a:t>
                      </a:r>
                    </a:p>
                  </a:txBody>
                  <a:tcPr marL="17907" marR="17907" marT="17907" marB="17907" anchor="ctr" horzOverflow="overflow">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a:noFill/>
                    </a:lnTlToBr>
                    <a:lnBlToTr>
                      <a:noFill/>
                    </a:lnBlToTr>
                    <a:noFill/>
                  </a:tcPr>
                </a:tc>
              </a:tr>
              <a:tr h="617538">
                <a:tc>
                  <a:txBody>
                    <a:bodyPr/>
                    <a:lstStyle/>
                    <a:p>
                      <a:pPr marL="0" marR="0" lvl="0" indent="0" algn="ctr" defTabSz="914400" rtl="0" eaLnBrk="0" fontAlgn="base" latinLnBrk="1" hangingPunct="0">
                        <a:lnSpc>
                          <a:spcPct val="130000"/>
                        </a:lnSpc>
                        <a:spcBef>
                          <a:spcPct val="0"/>
                        </a:spcBef>
                        <a:spcAft>
                          <a:spcPct val="0"/>
                        </a:spcAft>
                        <a:buClrTx/>
                        <a:buSzPct val="100000"/>
                        <a:buFontTx/>
                        <a:buNone/>
                        <a:tabLst/>
                      </a:pPr>
                      <a:r>
                        <a:rPr kumimoji="1" lang="ko-KR" altLang="ko-KR" sz="1100" b="1" i="0" u="none" strike="noStrike" cap="none" normalizeH="0" baseline="0" dirty="0" smtClean="0">
                          <a:ln>
                            <a:noFill/>
                          </a:ln>
                          <a:solidFill>
                            <a:srgbClr val="000000"/>
                          </a:solidFill>
                          <a:effectLst/>
                          <a:latin typeface="굴림" pitchFamily="50" charset="-127"/>
                          <a:ea typeface="나눔고딕"/>
                          <a:cs typeface="나눔고딕"/>
                          <a:sym typeface="굴림" pitchFamily="50" charset="-127"/>
                        </a:rPr>
                        <a:t>Domestic market size</a:t>
                      </a:r>
                    </a:p>
                  </a:txBody>
                  <a:tcPr marL="17907" marR="17907" marT="17907" marB="17907" anchor="ctr" horzOverflow="overflow">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a:noFill/>
                    </a:lnTlToBr>
                    <a:lnBlToTr>
                      <a:noFill/>
                    </a:lnBlToTr>
                    <a:noFill/>
                  </a:tcPr>
                </a:tc>
                <a:tc>
                  <a:txBody>
                    <a:bodyPr/>
                    <a:lstStyle/>
                    <a:p>
                      <a:pPr marL="369888" marR="0" lvl="0" indent="-120650" algn="just" defTabSz="914400" rtl="0" eaLnBrk="0" fontAlgn="base" latinLnBrk="1" hangingPunct="0">
                        <a:lnSpc>
                          <a:spcPct val="130000"/>
                        </a:lnSpc>
                        <a:spcBef>
                          <a:spcPct val="0"/>
                        </a:spcBef>
                        <a:spcAft>
                          <a:spcPct val="0"/>
                        </a:spcAft>
                        <a:buClrTx/>
                        <a:buSzPct val="100000"/>
                        <a:buFontTx/>
                        <a:buNone/>
                        <a:tabLst/>
                      </a:pPr>
                      <a:r>
                        <a:rPr kumimoji="1" lang="ko-KR" altLang="ko-KR" sz="1100" b="0" i="0" u="none" strike="noStrike" cap="none" normalizeH="0" baseline="0" dirty="0" smtClean="0">
                          <a:ln>
                            <a:noFill/>
                          </a:ln>
                          <a:solidFill>
                            <a:srgbClr val="000000"/>
                          </a:solidFill>
                          <a:effectLst/>
                          <a:latin typeface="굴림" pitchFamily="50" charset="-127"/>
                          <a:ea typeface="나눔고딕"/>
                          <a:cs typeface="나눔고딕"/>
                          <a:sym typeface="굴림" pitchFamily="50" charset="-127"/>
                        </a:rPr>
                        <a:t>KRW 170 billion *30%= KRW 51 billion</a:t>
                      </a:r>
                    </a:p>
                  </a:txBody>
                  <a:tcPr marL="17907" marR="17907" marT="17907" marB="17907" anchor="ctr" horzOverflow="overflow">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a:noFill/>
                    </a:lnTlToBr>
                    <a:lnBlToTr>
                      <a:noFill/>
                    </a:lnBlToTr>
                    <a:noFill/>
                  </a:tcPr>
                </a:tc>
                <a:tc>
                  <a:txBody>
                    <a:bodyPr/>
                    <a:lstStyle/>
                    <a:p>
                      <a:pPr marL="369888" marR="0" lvl="0" indent="-120650" algn="just" defTabSz="914400" rtl="0" eaLnBrk="0" fontAlgn="base" latinLnBrk="1" hangingPunct="0">
                        <a:lnSpc>
                          <a:spcPct val="130000"/>
                        </a:lnSpc>
                        <a:spcBef>
                          <a:spcPct val="0"/>
                        </a:spcBef>
                        <a:spcAft>
                          <a:spcPct val="0"/>
                        </a:spcAft>
                        <a:buClrTx/>
                        <a:buSzPct val="100000"/>
                        <a:buFontTx/>
                        <a:buNone/>
                        <a:tabLst/>
                      </a:pPr>
                      <a:r>
                        <a:rPr kumimoji="1" lang="ko-KR" altLang="ko-KR" sz="1100" b="0" i="0" u="none" strike="noStrike" cap="none" normalizeH="0" baseline="0" dirty="0" smtClean="0">
                          <a:ln>
                            <a:noFill/>
                          </a:ln>
                          <a:solidFill>
                            <a:srgbClr val="000000"/>
                          </a:solidFill>
                          <a:effectLst/>
                          <a:latin typeface="굴림" pitchFamily="50" charset="-127"/>
                          <a:ea typeface="나눔고딕"/>
                          <a:cs typeface="나눔고딕"/>
                          <a:sym typeface="굴림" pitchFamily="50" charset="-127"/>
                        </a:rPr>
                        <a:t>The Korean market is Approx. 30% of the world </a:t>
                      </a:r>
                      <a:endParaRPr kumimoji="1" lang="en-US" altLang="ko-KR" sz="1100" b="0" i="0" u="none" strike="noStrike" cap="none" normalizeH="0" baseline="0" dirty="0" smtClean="0">
                        <a:ln>
                          <a:noFill/>
                        </a:ln>
                        <a:solidFill>
                          <a:srgbClr val="000000"/>
                        </a:solidFill>
                        <a:effectLst/>
                        <a:latin typeface="굴림" pitchFamily="50" charset="-127"/>
                        <a:ea typeface="나눔고딕"/>
                        <a:cs typeface="나눔고딕"/>
                        <a:sym typeface="굴림" pitchFamily="50" charset="-127"/>
                      </a:endParaRPr>
                    </a:p>
                    <a:p>
                      <a:pPr marL="369888" marR="0" lvl="0" indent="-120650" algn="just" defTabSz="914400" rtl="0" eaLnBrk="0" fontAlgn="base" latinLnBrk="1" hangingPunct="0">
                        <a:lnSpc>
                          <a:spcPct val="130000"/>
                        </a:lnSpc>
                        <a:spcBef>
                          <a:spcPct val="0"/>
                        </a:spcBef>
                        <a:spcAft>
                          <a:spcPct val="0"/>
                        </a:spcAft>
                        <a:buClrTx/>
                        <a:buSzPct val="100000"/>
                        <a:buFontTx/>
                        <a:buNone/>
                        <a:tabLst/>
                      </a:pPr>
                      <a:r>
                        <a:rPr kumimoji="1" lang="ko-KR" altLang="ko-KR" sz="1100" b="0" i="0" u="none" strike="noStrike" cap="none" normalizeH="0" baseline="0" dirty="0" smtClean="0">
                          <a:ln>
                            <a:noFill/>
                          </a:ln>
                          <a:solidFill>
                            <a:srgbClr val="000000"/>
                          </a:solidFill>
                          <a:effectLst/>
                          <a:latin typeface="굴림" pitchFamily="50" charset="-127"/>
                          <a:ea typeface="나눔고딕"/>
                          <a:cs typeface="나눔고딕"/>
                          <a:sym typeface="굴림" pitchFamily="50" charset="-127"/>
                        </a:rPr>
                        <a:t>market</a:t>
                      </a:r>
                    </a:p>
                  </a:txBody>
                  <a:tcPr marL="17907" marR="17907" marT="17907" marB="17907" anchor="ctr" horzOverflow="overflow">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15875" marR="0" lvl="0" indent="-15875" algn="ctr" defTabSz="914400" rtl="0" eaLnBrk="0" fontAlgn="base" latinLnBrk="1" hangingPunct="0">
                        <a:lnSpc>
                          <a:spcPct val="130000"/>
                        </a:lnSpc>
                        <a:spcBef>
                          <a:spcPct val="0"/>
                        </a:spcBef>
                        <a:spcAft>
                          <a:spcPct val="0"/>
                        </a:spcAft>
                        <a:buClrTx/>
                        <a:buSzPct val="100000"/>
                        <a:buFontTx/>
                        <a:buNone/>
                        <a:tabLst/>
                      </a:pPr>
                      <a:r>
                        <a:rPr kumimoji="1" lang="ko-KR" altLang="ko-KR" sz="1100" b="1" i="0" u="none" strike="noStrike" cap="none" normalizeH="0" baseline="0" dirty="0" smtClean="0">
                          <a:ln>
                            <a:noFill/>
                          </a:ln>
                          <a:solidFill>
                            <a:srgbClr val="000000"/>
                          </a:solidFill>
                          <a:effectLst/>
                          <a:latin typeface="굴림" pitchFamily="50" charset="-127"/>
                          <a:ea typeface="나눔고딕"/>
                          <a:cs typeface="나눔고딕"/>
                          <a:sym typeface="굴림" pitchFamily="50" charset="-127"/>
                        </a:rPr>
                        <a:t>Calculation basis</a:t>
                      </a:r>
                    </a:p>
                  </a:txBody>
                  <a:tcPr marL="17907" marR="17907" marT="17907" marB="17907" anchor="ctr" horzOverflow="overflow">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15875" marR="0" lvl="0" indent="-15875" algn="ctr" defTabSz="914400" rtl="0" eaLnBrk="0" fontAlgn="base" latinLnBrk="1" hangingPunct="0">
                        <a:lnSpc>
                          <a:spcPct val="130000"/>
                        </a:lnSpc>
                        <a:spcBef>
                          <a:spcPct val="0"/>
                        </a:spcBef>
                        <a:spcAft>
                          <a:spcPct val="0"/>
                        </a:spcAft>
                        <a:buClrTx/>
                        <a:buSzPct val="100000"/>
                        <a:buFontTx/>
                        <a:buNone/>
                        <a:tabLst/>
                      </a:pPr>
                      <a:r>
                        <a:rPr kumimoji="1" lang="ko-KR" altLang="ko-KR" sz="1100" b="0" i="0" u="none" strike="noStrike" cap="none" normalizeH="0" baseline="0" dirty="0" smtClean="0">
                          <a:ln>
                            <a:noFill/>
                          </a:ln>
                          <a:solidFill>
                            <a:srgbClr val="000000"/>
                          </a:solidFill>
                          <a:effectLst/>
                          <a:latin typeface="굴림" pitchFamily="50" charset="-127"/>
                          <a:ea typeface="나눔고딕"/>
                          <a:cs typeface="나눔고딕"/>
                          <a:sym typeface="굴림" pitchFamily="50" charset="-127"/>
                        </a:rPr>
                        <a:t>European market research organization (YOLE) data - See Fig. -</a:t>
                      </a:r>
                    </a:p>
                  </a:txBody>
                  <a:tcPr marL="17907" marR="17907" marT="17907" marB="17907" anchor="ctr" horzOverflow="overflow">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bl>
          </a:graphicData>
        </a:graphic>
      </p:graphicFrame>
      <p:sp>
        <p:nvSpPr>
          <p:cNvPr id="16409" name="TextBox 5"/>
          <p:cNvSpPr txBox="1">
            <a:spLocks noChangeArrowheads="1"/>
          </p:cNvSpPr>
          <p:nvPr/>
        </p:nvSpPr>
        <p:spPr bwMode="auto">
          <a:xfrm>
            <a:off x="6191250" y="1412875"/>
            <a:ext cx="26479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맑은 고딕" pitchFamily="50" charset="-127"/>
                <a:ea typeface="맑은 고딕" pitchFamily="50" charset="-127"/>
              </a:defRPr>
            </a:lvl1pPr>
            <a:lvl2pPr marL="742950" indent="-285750" eaLnBrk="0" hangingPunct="0">
              <a:lnSpc>
                <a:spcPct val="90000"/>
              </a:lnSpc>
              <a:spcBef>
                <a:spcPts val="500"/>
              </a:spcBef>
              <a:buFont typeface="Arial" pitchFamily="34" charset="0"/>
              <a:buChar char="•"/>
              <a:defRPr sz="2400">
                <a:solidFill>
                  <a:schemeClr val="tx1"/>
                </a:solidFill>
                <a:latin typeface="맑은 고딕" pitchFamily="50" charset="-127"/>
                <a:ea typeface="맑은 고딕" pitchFamily="50" charset="-127"/>
              </a:defRPr>
            </a:lvl2pPr>
            <a:lvl3pPr marL="1143000" indent="-228600" eaLnBrk="0" hangingPunct="0">
              <a:lnSpc>
                <a:spcPct val="90000"/>
              </a:lnSpc>
              <a:spcBef>
                <a:spcPts val="500"/>
              </a:spcBef>
              <a:buFont typeface="Arial" pitchFamily="34" charset="0"/>
              <a:buChar char="•"/>
              <a:defRPr sz="2000">
                <a:solidFill>
                  <a:schemeClr val="tx1"/>
                </a:solidFill>
                <a:latin typeface="맑은 고딕" pitchFamily="50" charset="-127"/>
                <a:ea typeface="맑은 고딕" pitchFamily="50" charset="-127"/>
              </a:defRPr>
            </a:lvl3pPr>
            <a:lvl4pPr marL="16002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4pPr>
            <a:lvl5pPr marL="2057400" indent="-228600" eaLnBrk="0" hangingPunct="0">
              <a:lnSpc>
                <a:spcPct val="90000"/>
              </a:lnSpc>
              <a:spcBef>
                <a:spcPts val="500"/>
              </a:spcBef>
              <a:buFont typeface="Arial" pitchFamily="34" charset="0"/>
              <a:buChar char="•"/>
              <a:defRPr>
                <a:solidFill>
                  <a:schemeClr val="tx1"/>
                </a:solidFill>
                <a:latin typeface="맑은 고딕" pitchFamily="50" charset="-127"/>
                <a:ea typeface="맑은 고딕" pitchFamily="50" charset="-127"/>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맑은 고딕" pitchFamily="50" charset="-127"/>
                <a:ea typeface="맑은 고딕" pitchFamily="50" charset="-127"/>
              </a:defRPr>
            </a:lvl9pPr>
          </a:lstStyle>
          <a:p>
            <a:pPr>
              <a:lnSpc>
                <a:spcPct val="100000"/>
              </a:lnSpc>
              <a:spcBef>
                <a:spcPct val="0"/>
              </a:spcBef>
              <a:buFontTx/>
              <a:buNone/>
            </a:pPr>
            <a:r>
              <a:rPr lang="ko-KR" altLang="ko-KR" sz="1400" b="1">
                <a:solidFill>
                  <a:srgbClr val="000000"/>
                </a:solidFill>
                <a:latin typeface="굴림" pitchFamily="50" charset="-127"/>
                <a:ea typeface="굴림" pitchFamily="50" charset="-127"/>
                <a:sym typeface="굴림" pitchFamily="50" charset="-127"/>
              </a:rPr>
              <a:t>Ecosystem of the camera module market: </a:t>
            </a:r>
          </a:p>
          <a:p>
            <a:pPr>
              <a:lnSpc>
                <a:spcPct val="100000"/>
              </a:lnSpc>
              <a:spcBef>
                <a:spcPct val="0"/>
              </a:spcBef>
              <a:buFontTx/>
              <a:buNone/>
            </a:pPr>
            <a:r>
              <a:rPr lang="ko-KR" altLang="ko-KR" sz="1200">
                <a:solidFill>
                  <a:srgbClr val="000000"/>
                </a:solidFill>
                <a:latin typeface="굴림" pitchFamily="50" charset="-127"/>
                <a:ea typeface="굴림" pitchFamily="50" charset="-127"/>
                <a:sym typeface="굴림" pitchFamily="50" charset="-127"/>
              </a:rPr>
              <a:t>Yole Developement, 'Camera module industry 2017'</a:t>
            </a:r>
          </a:p>
          <a:p>
            <a:pPr>
              <a:lnSpc>
                <a:spcPct val="100000"/>
              </a:lnSpc>
              <a:spcBef>
                <a:spcPct val="0"/>
              </a:spcBef>
              <a:buFontTx/>
              <a:buNone/>
            </a:pPr>
            <a:endParaRPr lang="ko-KR" altLang="ko-KR" sz="1200">
              <a:solidFill>
                <a:srgbClr val="000000"/>
              </a:solidFill>
              <a:latin typeface="굴림" pitchFamily="50" charset="-127"/>
              <a:ea typeface="굴림" pitchFamily="50" charset="-127"/>
              <a:sym typeface="굴림" pitchFamily="50" charset="-127"/>
            </a:endParaRPr>
          </a:p>
        </p:txBody>
      </p:sp>
      <p:pic>
        <p:nvPicPr>
          <p:cNvPr id="7" name="_x186596064" descr="EMB00001f985ee7"/>
          <p:cNvPicPr>
            <a:picLocks noChangeAspect="1" noChangeArrowheads="1"/>
          </p:cNvPicPr>
          <p:nvPr/>
        </p:nvPicPr>
        <p:blipFill>
          <a:blip r:embed="rId2"/>
          <a:srcRect/>
          <a:stretch>
            <a:fillRect/>
          </a:stretch>
        </p:blipFill>
        <p:spPr bwMode="auto">
          <a:xfrm>
            <a:off x="250825" y="914400"/>
            <a:ext cx="5922963" cy="3413125"/>
          </a:xfrm>
          <a:prstGeom prst="rect">
            <a:avLst/>
          </a:prstGeom>
          <a:noFill/>
          <a:ln w="19050">
            <a:solidFill>
              <a:schemeClr val="accent1">
                <a:lumMod val="60000"/>
                <a:lumOff val="40000"/>
              </a:schemeClr>
            </a:solidFill>
          </a:ln>
          <a:extLst/>
        </p:spPr>
      </p:pic>
    </p:spTree>
    <p:extLst>
      <p:ext uri="{BB962C8B-B14F-4D97-AF65-F5344CB8AC3E}">
        <p14:creationId xmlns:p14="http://schemas.microsoft.com/office/powerpoint/2010/main" val="4138127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6104</TotalTime>
  <Words>2015</Words>
  <Application>Microsoft Office PowerPoint</Application>
  <PresentationFormat>화면 슬라이드 쇼(4:3)</PresentationFormat>
  <Paragraphs>299</Paragraphs>
  <Slides>15</Slides>
  <Notes>1</Notes>
  <HiddenSlides>0</HiddenSlides>
  <MMClips>0</MMClips>
  <ScaleCrop>false</ScaleCrop>
  <HeadingPairs>
    <vt:vector size="4" baseType="variant">
      <vt:variant>
        <vt:lpstr>테마</vt:lpstr>
      </vt:variant>
      <vt:variant>
        <vt:i4>1</vt:i4>
      </vt:variant>
      <vt:variant>
        <vt:lpstr>슬라이드 제목</vt:lpstr>
      </vt:variant>
      <vt:variant>
        <vt:i4>15</vt:i4>
      </vt:variant>
    </vt:vector>
  </HeadingPairs>
  <TitlesOfParts>
    <vt:vector size="16" baseType="lpstr">
      <vt:lpstr>디자인 사용자 지정</vt:lpstr>
      <vt:lpstr>                                               SENSORTOPIA ITEM                                                                                                  * RAIN SENSOR  (vehicle)  *PCB PATTERN COIL &amp; MODULE for OIS (OIS ACTUATOR for camera module)                                                                                    </vt:lpstr>
      <vt:lpstr>PowerPoint 프레젠테이션</vt:lpstr>
      <vt:lpstr>1. History</vt:lpstr>
      <vt:lpstr>2. Patent Status (as of July11, 2019)</vt:lpstr>
      <vt:lpstr>3. PCB PATTERN COIL &amp; MODULE FOR OIS   3-1. Development Item Summary</vt:lpstr>
      <vt:lpstr>3-1. Development Item Summary</vt:lpstr>
      <vt:lpstr>PowerPoint 프레젠테이션</vt:lpstr>
      <vt:lpstr>(Ref.)Development Process</vt:lpstr>
      <vt:lpstr>3-3. Market Size</vt:lpstr>
      <vt:lpstr>3-4. Competitor Status</vt:lpstr>
      <vt:lpstr>4. Rain Sensor  4-1. Development Overview</vt:lpstr>
      <vt:lpstr>4-2. DESIGN CONCEPT</vt:lpstr>
      <vt:lpstr>4-3. Core Technology</vt:lpstr>
      <vt:lpstr>4-4. Existing Technology (Product)</vt:lpstr>
      <vt:lpstr>PowerPoint 프레젠테이션</vt:lpstr>
    </vt:vector>
  </TitlesOfParts>
  <Company>통로이미지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클립아트코리아</dc:creator>
  <cp:lastModifiedBy>bbbknote</cp:lastModifiedBy>
  <cp:revision>661</cp:revision>
  <dcterms:created xsi:type="dcterms:W3CDTF">2007-11-11T16:17:21Z</dcterms:created>
  <dcterms:modified xsi:type="dcterms:W3CDTF">2019-08-27T07:15:31Z</dcterms:modified>
</cp:coreProperties>
</file>