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1"/>
  </p:sldMasterIdLst>
  <p:notesMasterIdLst>
    <p:notesMasterId r:id="rId17"/>
  </p:notesMasterIdLst>
  <p:handoutMasterIdLst>
    <p:handoutMasterId r:id="rId18"/>
  </p:handoutMasterIdLst>
  <p:sldIdLst>
    <p:sldId id="256" r:id="rId2"/>
    <p:sldId id="287" r:id="rId3"/>
    <p:sldId id="297" r:id="rId4"/>
    <p:sldId id="296" r:id="rId5"/>
    <p:sldId id="298" r:id="rId6"/>
    <p:sldId id="292" r:id="rId7"/>
    <p:sldId id="293" r:id="rId8"/>
    <p:sldId id="291" r:id="rId9"/>
    <p:sldId id="267" r:id="rId10"/>
    <p:sldId id="269" r:id="rId11"/>
    <p:sldId id="271" r:id="rId12"/>
    <p:sldId id="272" r:id="rId13"/>
    <p:sldId id="274" r:id="rId14"/>
    <p:sldId id="277" r:id="rId15"/>
    <p:sldId id="280" r:id="rId16"/>
  </p:sldIdLst>
  <p:sldSz cx="9144000" cy="6858000" type="screen4x3"/>
  <p:notesSz cx="6858000" cy="9144000"/>
  <p:defaultTextStyle>
    <a:defPPr>
      <a:defRPr lang="ko-KR"/>
    </a:defPPr>
    <a:lvl1pPr algn="ctr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굴림" panose="020B0600000101010101" pitchFamily="50" charset="-127"/>
        <a:ea typeface="굴림" panose="020B0600000101010101" pitchFamily="50" charset="-127"/>
        <a:cs typeface="+mn-cs"/>
      </a:defRPr>
    </a:lvl1pPr>
    <a:lvl2pPr marL="457200" algn="ctr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굴림" panose="020B0600000101010101" pitchFamily="50" charset="-127"/>
        <a:ea typeface="굴림" panose="020B0600000101010101" pitchFamily="50" charset="-127"/>
        <a:cs typeface="+mn-cs"/>
      </a:defRPr>
    </a:lvl2pPr>
    <a:lvl3pPr marL="914400" algn="ctr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굴림" panose="020B0600000101010101" pitchFamily="50" charset="-127"/>
        <a:ea typeface="굴림" panose="020B0600000101010101" pitchFamily="50" charset="-127"/>
        <a:cs typeface="+mn-cs"/>
      </a:defRPr>
    </a:lvl3pPr>
    <a:lvl4pPr marL="1371600" algn="ctr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굴림" panose="020B0600000101010101" pitchFamily="50" charset="-127"/>
        <a:ea typeface="굴림" panose="020B0600000101010101" pitchFamily="50" charset="-127"/>
        <a:cs typeface="+mn-cs"/>
      </a:defRPr>
    </a:lvl4pPr>
    <a:lvl5pPr marL="1828800" algn="ctr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굴림" panose="020B0600000101010101" pitchFamily="50" charset="-127"/>
        <a:ea typeface="굴림" panose="020B0600000101010101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굴림" panose="020B0600000101010101" pitchFamily="50" charset="-127"/>
        <a:ea typeface="굴림" panose="020B0600000101010101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굴림" panose="020B0600000101010101" pitchFamily="50" charset="-127"/>
        <a:ea typeface="굴림" panose="020B0600000101010101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굴림" panose="020B0600000101010101" pitchFamily="50" charset="-127"/>
        <a:ea typeface="굴림" panose="020B0600000101010101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굴림" panose="020B0600000101010101" pitchFamily="50" charset="-127"/>
        <a:ea typeface="굴림" panose="020B0600000101010101" pitchFamily="50" charset="-127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F81C5"/>
    <a:srgbClr val="27510C"/>
    <a:srgbClr val="4471D2"/>
    <a:srgbClr val="2C4F72"/>
    <a:srgbClr val="4D4D4D"/>
    <a:srgbClr val="292929"/>
    <a:srgbClr val="0F796B"/>
    <a:srgbClr val="1CB6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59" autoAdjust="0"/>
    <p:restoredTop sz="95298" autoAdjust="0"/>
  </p:normalViewPr>
  <p:slideViewPr>
    <p:cSldViewPr>
      <p:cViewPr>
        <p:scale>
          <a:sx n="100" d="100"/>
          <a:sy n="100" d="100"/>
        </p:scale>
        <p:origin x="-600" y="12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3822" y="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effectLst/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43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effectLst/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43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</a:defRPr>
            </a:lvl1pPr>
          </a:lstStyle>
          <a:p>
            <a:fld id="{724FB540-2E9C-4DE6-A3F1-48034170F924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1553908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ffectLst/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ffectLst/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fld id="{3A6A9958-888F-4C08-A781-7CE5149B8071}" type="datetimeFigureOut">
              <a:rPr lang="ko-KR" altLang="en-US"/>
              <a:pPr>
                <a:defRPr/>
              </a:pPr>
              <a:t>2019-08-27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ko-KR" altLang="en-US" noProof="0" smtClean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ffectLst/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</a:defRPr>
            </a:lvl1pPr>
          </a:lstStyle>
          <a:p>
            <a:fld id="{CC5E2466-F0FC-4AD0-9361-971E77952474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0630739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5E2466-F0FC-4AD0-9361-971E77952474}" type="slidenum">
              <a:rPr lang="ko-KR" altLang="en-US" smtClean="0"/>
              <a:pPr/>
              <a:t>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183473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3" descr="3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096"/>
          <a:stretch>
            <a:fillRect/>
          </a:stretch>
        </p:blipFill>
        <p:spPr bwMode="auto">
          <a:xfrm>
            <a:off x="0" y="0"/>
            <a:ext cx="9142413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4" descr="37-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28" b="38458"/>
          <a:stretch>
            <a:fillRect/>
          </a:stretch>
        </p:blipFill>
        <p:spPr bwMode="auto">
          <a:xfrm>
            <a:off x="4500563" y="1588"/>
            <a:ext cx="4641850" cy="421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5" descr="37-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" b="32161"/>
          <a:stretch>
            <a:fillRect/>
          </a:stretch>
        </p:blipFill>
        <p:spPr bwMode="auto">
          <a:xfrm>
            <a:off x="0" y="1588"/>
            <a:ext cx="9144000" cy="465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2" descr="37-1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7" t="13245" r="54732" b="51030"/>
          <a:stretch>
            <a:fillRect/>
          </a:stretch>
        </p:blipFill>
        <p:spPr bwMode="auto">
          <a:xfrm>
            <a:off x="755650" y="908050"/>
            <a:ext cx="3384550" cy="2449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D8B7E-2A86-4B80-AB1A-E047C8930250}" type="datetime1">
              <a:rPr lang="ko-KR" altLang="en-US" smtClean="0"/>
              <a:t>2019-08-27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D6FCB-125A-49A5-9D3E-5771703551E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41937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D07B0-CCCD-400E-A6E5-7DFF59AFCE67}" type="datetime1">
              <a:rPr lang="ko-KR" altLang="en-US" smtClean="0"/>
              <a:t>2019-08-27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D6FCB-125A-49A5-9D3E-5771703551E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44157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ADAB6-5D3B-4B18-8E28-68EB1910085C}" type="datetime1">
              <a:rPr lang="ko-KR" altLang="en-US" smtClean="0"/>
              <a:t>2019-08-27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D6FCB-125A-49A5-9D3E-5771703551E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168760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89959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97459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2206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400" b="1"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fld id="{BA60E51B-5283-4196-8FBC-7C984AA324AF}" type="datetime1">
              <a:rPr lang="ko-KR" altLang="en-US" smtClean="0"/>
              <a:pPr/>
              <a:t>2019-08-27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092280" y="6453336"/>
            <a:ext cx="2057400" cy="365125"/>
          </a:xfrm>
        </p:spPr>
        <p:txBody>
          <a:bodyPr/>
          <a:lstStyle>
            <a:lvl1pPr>
              <a:defRPr b="1">
                <a:effectLst/>
              </a:defRPr>
            </a:lvl1pPr>
          </a:lstStyle>
          <a:p>
            <a:fld id="{8FCD6FCB-125A-49A5-9D3E-5771703551E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88376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CCBA4-BA87-4C9A-A180-926CAE4882BB}" type="datetime1">
              <a:rPr lang="ko-KR" altLang="en-US" smtClean="0"/>
              <a:t>2019-08-27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D6FCB-125A-49A5-9D3E-5771703551E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76470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2DD8A-F96B-4B0F-BCF4-49C64BE91E62}" type="datetime1">
              <a:rPr lang="ko-KR" altLang="en-US" smtClean="0"/>
              <a:t>2019-08-27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D6FCB-125A-49A5-9D3E-5771703551E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65529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67D6F-D7FA-4A35-89C5-4EE1F8EE370F}" type="datetime1">
              <a:rPr lang="ko-KR" altLang="en-US" smtClean="0"/>
              <a:t>2019-08-27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D6FCB-125A-49A5-9D3E-5771703551E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00748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89B11-7D3C-4BE5-9CB0-45F1F74B1FB0}" type="datetime1">
              <a:rPr lang="ko-KR" altLang="en-US" smtClean="0"/>
              <a:t>2019-08-27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D6FCB-125A-49A5-9D3E-5771703551E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50906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D3177-E489-458E-B008-4C15381C0CD7}" type="datetime1">
              <a:rPr lang="ko-KR" altLang="en-US" smtClean="0"/>
              <a:t>2019-08-27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D6FCB-125A-49A5-9D3E-5771703551E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82835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92A07-3829-465C-B05B-E7BCB203EDD8}" type="datetime1">
              <a:rPr lang="ko-KR" altLang="en-US" smtClean="0"/>
              <a:t>2019-08-27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D6FCB-125A-49A5-9D3E-5771703551E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82003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1E97D-3292-48A2-935B-FBA127836640}" type="datetime1">
              <a:rPr lang="ko-KR" altLang="en-US" smtClean="0"/>
              <a:t>2019-08-27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D6FCB-125A-49A5-9D3E-5771703551E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36098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 descr="38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20" b="76268"/>
          <a:stretch>
            <a:fillRect/>
          </a:stretch>
        </p:blipFill>
        <p:spPr bwMode="auto">
          <a:xfrm>
            <a:off x="6227763" y="1588"/>
            <a:ext cx="2914650" cy="162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179512" y="228685"/>
            <a:ext cx="6840760" cy="680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EF01B5-E971-409C-87D9-1B3A42443CC9}" type="datetime1">
              <a:rPr lang="ko-KR" altLang="en-US" smtClean="0"/>
              <a:t>2019-08-27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CD6FCB-125A-49A5-9D3E-5771703551E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68397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나눔고딕 ExtraBold" panose="020D0904000000000000" pitchFamily="50" charset="-127"/>
          <a:ea typeface="나눔고딕 ExtraBold" panose="020D0904000000000000" pitchFamily="50" charset="-127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8.png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emf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9.em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38.emf"/><Relationship Id="rId5" Type="http://schemas.openxmlformats.org/officeDocument/2006/relationships/image" Target="../media/image32.png"/><Relationship Id="rId10" Type="http://schemas.openxmlformats.org/officeDocument/2006/relationships/image" Target="../media/image37.emf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직사각형 7"/>
          <p:cNvSpPr>
            <a:spLocks noChangeArrowheads="1"/>
          </p:cNvSpPr>
          <p:nvPr/>
        </p:nvSpPr>
        <p:spPr bwMode="auto">
          <a:xfrm>
            <a:off x="2627784" y="5733256"/>
            <a:ext cx="3914775" cy="52322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r" eaLnBrk="1" hangingPunct="1"/>
            <a:r>
              <a:rPr lang="ko-KR" altLang="en-US" sz="14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  <a:cs typeface="Arial" panose="020B0604020202020204" pitchFamily="34" charset="0"/>
              </a:rPr>
              <a:t>㈜</a:t>
            </a:r>
            <a:r>
              <a:rPr lang="ko-KR" altLang="en-US" sz="1400" b="1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  <a:cs typeface="Arial" panose="020B0604020202020204" pitchFamily="34" charset="0"/>
              </a:rPr>
              <a:t>센서토피아</a:t>
            </a:r>
            <a:r>
              <a:rPr lang="ko-KR" altLang="en-US" sz="14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  <a:cs typeface="Arial" panose="020B0604020202020204" pitchFamily="34" charset="0"/>
              </a:rPr>
              <a:t>  한시연 </a:t>
            </a:r>
            <a:r>
              <a:rPr lang="en-US" altLang="ko-KR" sz="1400" dirty="0" smtClean="0">
                <a:solidFill>
                  <a:schemeClr val="accent6">
                    <a:lumMod val="50000"/>
                  </a:schemeClr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  <a:cs typeface="Arial" panose="020B0604020202020204" pitchFamily="34" charset="0"/>
              </a:rPr>
              <a:t>(010-2036-8659)</a:t>
            </a:r>
          </a:p>
          <a:p>
            <a:pPr eaLnBrk="1" hangingPunct="1"/>
            <a:r>
              <a:rPr lang="en-US" altLang="ko-KR" sz="1400" dirty="0" smtClean="0">
                <a:solidFill>
                  <a:schemeClr val="accent6">
                    <a:lumMod val="50000"/>
                  </a:schemeClr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  <a:cs typeface="Arial" panose="020B0604020202020204" pitchFamily="34" charset="0"/>
              </a:rPr>
              <a:t>www.sensortopia.co.kr</a:t>
            </a:r>
          </a:p>
        </p:txBody>
      </p:sp>
      <p:sp>
        <p:nvSpPr>
          <p:cNvPr id="2062" name="Rectangle 14"/>
          <p:cNvSpPr>
            <a:spLocks noChangeArrowheads="1"/>
          </p:cNvSpPr>
          <p:nvPr/>
        </p:nvSpPr>
        <p:spPr bwMode="auto">
          <a:xfrm>
            <a:off x="2314432" y="1195487"/>
            <a:ext cx="130997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en-US" altLang="ko-KR" sz="1400" dirty="0">
                <a:solidFill>
                  <a:srgbClr val="FFFF00"/>
                </a:solidFill>
                <a:effectLst/>
                <a:latin typeface="나눔바른고딕OTF" pitchFamily="18" charset="-127"/>
                <a:ea typeface="나눔바른고딕OTF" pitchFamily="18" charset="-127"/>
              </a:rPr>
              <a:t>Development</a:t>
            </a:r>
          </a:p>
        </p:txBody>
      </p:sp>
      <p:sp>
        <p:nvSpPr>
          <p:cNvPr id="2063" name="Line 15"/>
          <p:cNvSpPr>
            <a:spLocks noChangeShapeType="1"/>
          </p:cNvSpPr>
          <p:nvPr/>
        </p:nvSpPr>
        <p:spPr bwMode="auto">
          <a:xfrm flipH="1">
            <a:off x="2911475" y="2159000"/>
            <a:ext cx="314325" cy="0"/>
          </a:xfrm>
          <a:prstGeom prst="line">
            <a:avLst/>
          </a:prstGeom>
          <a:noFill/>
          <a:ln w="25400">
            <a:solidFill>
              <a:schemeClr val="bg1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2065" name="Line 17"/>
          <p:cNvSpPr>
            <a:spLocks noChangeShapeType="1"/>
          </p:cNvSpPr>
          <p:nvPr/>
        </p:nvSpPr>
        <p:spPr bwMode="auto">
          <a:xfrm flipH="1">
            <a:off x="2025650" y="1354138"/>
            <a:ext cx="314325" cy="0"/>
          </a:xfrm>
          <a:prstGeom prst="line">
            <a:avLst/>
          </a:prstGeom>
          <a:noFill/>
          <a:ln w="25400">
            <a:solidFill>
              <a:schemeClr val="bg1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2067" name="Line 19"/>
          <p:cNvSpPr>
            <a:spLocks noChangeShapeType="1"/>
          </p:cNvSpPr>
          <p:nvPr/>
        </p:nvSpPr>
        <p:spPr bwMode="auto">
          <a:xfrm flipH="1">
            <a:off x="3792538" y="2963863"/>
            <a:ext cx="314325" cy="0"/>
          </a:xfrm>
          <a:prstGeom prst="line">
            <a:avLst/>
          </a:prstGeom>
          <a:noFill/>
          <a:ln w="25400">
            <a:solidFill>
              <a:schemeClr val="bg1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2068" name="Rectangle 20"/>
          <p:cNvSpPr>
            <a:spLocks noChangeArrowheads="1"/>
          </p:cNvSpPr>
          <p:nvPr/>
        </p:nvSpPr>
        <p:spPr bwMode="auto">
          <a:xfrm>
            <a:off x="4065919" y="2805212"/>
            <a:ext cx="88357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en-US" altLang="ko-KR" sz="1400" dirty="0">
                <a:solidFill>
                  <a:srgbClr val="FFFF00"/>
                </a:solidFill>
                <a:effectLst/>
                <a:latin typeface="나눔바른고딕OTF" pitchFamily="18" charset="-127"/>
                <a:ea typeface="나눔바른고딕OTF" pitchFamily="18" charset="-127"/>
              </a:rPr>
              <a:t>Success</a:t>
            </a:r>
          </a:p>
        </p:txBody>
      </p:sp>
      <p:sp>
        <p:nvSpPr>
          <p:cNvPr id="2073" name="Rectangle 25"/>
          <p:cNvSpPr>
            <a:spLocks noChangeArrowheads="1"/>
          </p:cNvSpPr>
          <p:nvPr/>
        </p:nvSpPr>
        <p:spPr bwMode="auto">
          <a:xfrm>
            <a:off x="3210248" y="2000350"/>
            <a:ext cx="88517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en-US" altLang="ko-KR" sz="1400" dirty="0">
                <a:solidFill>
                  <a:srgbClr val="FFFF00"/>
                </a:solidFill>
                <a:effectLst/>
                <a:latin typeface="나눔바른고딕OTF" pitchFamily="18" charset="-127"/>
                <a:ea typeface="나눔바른고딕OTF" pitchFamily="18" charset="-127"/>
              </a:rPr>
              <a:t>Purpose</a:t>
            </a:r>
          </a:p>
        </p:txBody>
      </p:sp>
      <p:pic>
        <p:nvPicPr>
          <p:cNvPr id="2074" name="Picture 26" descr="ti013d10104"/>
          <p:cNvPicPr>
            <a:picLocks noChangeAspect="1" noChangeArrowheads="1"/>
          </p:cNvPicPr>
          <p:nvPr/>
        </p:nvPicPr>
        <p:blipFill>
          <a:blip r:embed="rId3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825" r="93089" b="5307"/>
          <a:stretch>
            <a:fillRect/>
          </a:stretch>
        </p:blipFill>
        <p:spPr bwMode="auto">
          <a:xfrm rot="810620">
            <a:off x="6438900" y="1909763"/>
            <a:ext cx="439738" cy="72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75" name="AutoShape 27"/>
          <p:cNvSpPr>
            <a:spLocks noChangeArrowheads="1"/>
          </p:cNvSpPr>
          <p:nvPr/>
        </p:nvSpPr>
        <p:spPr bwMode="auto">
          <a:xfrm rot="14057932">
            <a:off x="6970712" y="1879601"/>
            <a:ext cx="307975" cy="431800"/>
          </a:xfrm>
          <a:prstGeom prst="upArrow">
            <a:avLst>
              <a:gd name="adj1" fmla="val 33917"/>
              <a:gd name="adj2" fmla="val 53648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076" name="AutoShape 28"/>
          <p:cNvSpPr>
            <a:spLocks noChangeArrowheads="1"/>
          </p:cNvSpPr>
          <p:nvPr/>
        </p:nvSpPr>
        <p:spPr bwMode="auto">
          <a:xfrm rot="14057932">
            <a:off x="6684963" y="1741488"/>
            <a:ext cx="206375" cy="288925"/>
          </a:xfrm>
          <a:prstGeom prst="upArrow">
            <a:avLst>
              <a:gd name="adj1" fmla="val 33917"/>
              <a:gd name="adj2" fmla="val 53569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077" name="AutoShape 29"/>
          <p:cNvSpPr>
            <a:spLocks noChangeArrowheads="1"/>
          </p:cNvSpPr>
          <p:nvPr/>
        </p:nvSpPr>
        <p:spPr bwMode="auto">
          <a:xfrm rot="14057932">
            <a:off x="6696075" y="2506663"/>
            <a:ext cx="206375" cy="288925"/>
          </a:xfrm>
          <a:prstGeom prst="upArrow">
            <a:avLst>
              <a:gd name="adj1" fmla="val 33917"/>
              <a:gd name="adj2" fmla="val 53569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406825" y="4005064"/>
            <a:ext cx="8341639" cy="1440160"/>
          </a:xfrm>
          <a:ln>
            <a:noFill/>
          </a:ln>
        </p:spPr>
        <p:txBody>
          <a:bodyPr>
            <a:normAutofit fontScale="90000"/>
          </a:bodyPr>
          <a:lstStyle/>
          <a:p>
            <a:pPr algn="l"/>
            <a:r>
              <a:rPr lang="en-US" altLang="ko-KR" sz="4000" b="1" dirty="0" smtClean="0">
                <a:solidFill>
                  <a:schemeClr val="accent6">
                    <a:lumMod val="50000"/>
                  </a:schemeClr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/>
            </a:r>
            <a:br>
              <a:rPr lang="en-US" altLang="ko-KR" sz="4000" b="1" dirty="0" smtClean="0">
                <a:solidFill>
                  <a:schemeClr val="accent6">
                    <a:lumMod val="50000"/>
                  </a:schemeClr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</a:br>
            <a:r>
              <a:rPr lang="en-US" altLang="ko-KR" sz="4000" b="1" dirty="0">
                <a:solidFill>
                  <a:schemeClr val="accent6">
                    <a:lumMod val="50000"/>
                  </a:schemeClr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/>
            </a:r>
            <a:br>
              <a:rPr lang="en-US" altLang="ko-KR" sz="4000" b="1" dirty="0">
                <a:solidFill>
                  <a:schemeClr val="accent6">
                    <a:lumMod val="50000"/>
                  </a:schemeClr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</a:br>
            <a:r>
              <a:rPr lang="en-US" altLang="ko-KR" sz="4000" b="1" dirty="0" smtClean="0">
                <a:solidFill>
                  <a:schemeClr val="accent6">
                    <a:lumMod val="50000"/>
                  </a:schemeClr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/>
            </a:r>
            <a:br>
              <a:rPr lang="en-US" altLang="ko-KR" sz="4000" b="1" dirty="0" smtClean="0">
                <a:solidFill>
                  <a:schemeClr val="accent6">
                    <a:lumMod val="50000"/>
                  </a:schemeClr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</a:br>
            <a:r>
              <a:rPr lang="en-US" altLang="ko-KR" sz="4000" b="1" dirty="0">
                <a:solidFill>
                  <a:schemeClr val="accent6">
                    <a:lumMod val="50000"/>
                  </a:schemeClr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en-US" altLang="ko-KR" sz="4000" b="1" dirty="0" smtClean="0">
                <a:solidFill>
                  <a:schemeClr val="accent6">
                    <a:lumMod val="50000"/>
                  </a:schemeClr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/>
            </a:r>
            <a:br>
              <a:rPr lang="en-US" altLang="ko-KR" sz="4000" b="1" dirty="0" smtClean="0">
                <a:solidFill>
                  <a:schemeClr val="accent6">
                    <a:lumMod val="50000"/>
                  </a:schemeClr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</a:br>
            <a:r>
              <a:rPr lang="en-US" altLang="ko-KR" sz="4000" b="1" dirty="0" smtClean="0">
                <a:solidFill>
                  <a:schemeClr val="accent6">
                    <a:lumMod val="50000"/>
                  </a:schemeClr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/>
            </a:r>
            <a:br>
              <a:rPr lang="en-US" altLang="ko-KR" sz="4000" b="1" dirty="0" smtClean="0">
                <a:solidFill>
                  <a:schemeClr val="accent6">
                    <a:lumMod val="50000"/>
                  </a:schemeClr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</a:br>
            <a:r>
              <a:rPr lang="en-US" altLang="ko-KR" sz="4000" b="1" dirty="0">
                <a:solidFill>
                  <a:schemeClr val="accent6">
                    <a:lumMod val="50000"/>
                  </a:schemeClr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/>
            </a:r>
            <a:br>
              <a:rPr lang="en-US" altLang="ko-KR" sz="4000" b="1" dirty="0">
                <a:solidFill>
                  <a:schemeClr val="accent6">
                    <a:lumMod val="50000"/>
                  </a:schemeClr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</a:br>
            <a:r>
              <a:rPr lang="en-US" altLang="ko-KR" sz="4000" b="1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</a:t>
            </a:r>
            <a:r>
              <a:rPr lang="en-US" altLang="ko-KR" b="1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SENSORTOPIA </a:t>
            </a:r>
            <a:r>
              <a:rPr lang="en-US" altLang="ko-KR" b="1" dirty="0">
                <a:latin typeface="휴먼명조" panose="02010504000101010101" pitchFamily="2" charset="-127"/>
                <a:ea typeface="휴먼명조" panose="02010504000101010101" pitchFamily="2" charset="-127"/>
              </a:rPr>
              <a:t>ITEM</a:t>
            </a:r>
            <a:r>
              <a:rPr lang="en-US" altLang="ko-KR" sz="4400" b="1" dirty="0">
                <a:solidFill>
                  <a:schemeClr val="accent6">
                    <a:lumMod val="50000"/>
                  </a:schemeClr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/>
            </a:r>
            <a:br>
              <a:rPr lang="en-US" altLang="ko-KR" sz="4400" b="1" dirty="0">
                <a:solidFill>
                  <a:schemeClr val="accent6">
                    <a:lumMod val="50000"/>
                  </a:schemeClr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</a:br>
            <a:r>
              <a:rPr lang="en-US" altLang="ko-KR" sz="4400" b="1" dirty="0" smtClean="0">
                <a:solidFill>
                  <a:schemeClr val="accent6">
                    <a:lumMod val="50000"/>
                  </a:schemeClr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en-US" altLang="ko-KR" sz="1800" b="1" dirty="0" smtClean="0">
                <a:solidFill>
                  <a:schemeClr val="accent6">
                    <a:lumMod val="50000"/>
                  </a:schemeClr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*</a:t>
            </a:r>
            <a:r>
              <a:rPr lang="en-US" altLang="ko-KR" sz="2000" b="1" dirty="0" smtClean="0">
                <a:solidFill>
                  <a:schemeClr val="accent6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2000" b="1" dirty="0">
                <a:solidFill>
                  <a:schemeClr val="accent6">
                    <a:lumMod val="50000"/>
                  </a:schemeClr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RAIN SENSOR</a:t>
            </a:r>
            <a:r>
              <a:rPr lang="en-US" altLang="ko-KR" sz="2000" b="1" dirty="0">
                <a:solidFill>
                  <a:schemeClr val="accent6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 </a:t>
            </a:r>
            <a:r>
              <a:rPr lang="en-US" altLang="ko-KR" sz="2000" b="1" dirty="0" smtClean="0">
                <a:solidFill>
                  <a:schemeClr val="accent6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2000" b="1" dirty="0" smtClean="0">
                <a:solidFill>
                  <a:schemeClr val="accent6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자동차용</a:t>
            </a:r>
            <a:r>
              <a:rPr lang="en-US" altLang="ko-KR" sz="2000" b="1" dirty="0" smtClean="0">
                <a:solidFill>
                  <a:schemeClr val="accent6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en-US" altLang="ko-KR" sz="1800" b="1" dirty="0">
                <a:solidFill>
                  <a:schemeClr val="accent6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/>
            </a:r>
            <a:br>
              <a:rPr lang="en-US" altLang="ko-KR" sz="1800" b="1" dirty="0">
                <a:solidFill>
                  <a:schemeClr val="accent6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en-US" altLang="ko-KR" sz="1800" b="1" dirty="0" smtClean="0">
                <a:solidFill>
                  <a:schemeClr val="accent6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   </a:t>
            </a:r>
            <a:r>
              <a:rPr lang="en-US" altLang="ko-KR" sz="2000" b="1" dirty="0" smtClean="0">
                <a:solidFill>
                  <a:schemeClr val="accent6">
                    <a:lumMod val="50000"/>
                  </a:schemeClr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*PCB</a:t>
            </a:r>
            <a:r>
              <a:rPr lang="ko-KR" altLang="en-US" sz="2000" b="1" dirty="0" smtClean="0">
                <a:solidFill>
                  <a:schemeClr val="accent6">
                    <a:lumMod val="50000"/>
                  </a:schemeClr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en-US" altLang="ko-KR" sz="2000" b="1" dirty="0">
                <a:solidFill>
                  <a:schemeClr val="accent6">
                    <a:lumMod val="50000"/>
                  </a:schemeClr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PATTERN COIL </a:t>
            </a:r>
            <a:r>
              <a:rPr lang="ko-KR" altLang="en-US" sz="2000" b="1" dirty="0">
                <a:solidFill>
                  <a:schemeClr val="accent6">
                    <a:lumMod val="50000"/>
                  </a:schemeClr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및 </a:t>
            </a:r>
            <a:r>
              <a:rPr lang="en-US" altLang="ko-KR" sz="2000" b="1" dirty="0" smtClean="0">
                <a:solidFill>
                  <a:schemeClr val="accent6">
                    <a:lumMod val="50000"/>
                  </a:schemeClr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MODULE</a:t>
            </a:r>
            <a:r>
              <a:rPr lang="en-US" altLang="ko-KR" sz="4400" b="1" dirty="0">
                <a:solidFill>
                  <a:schemeClr val="accent6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800" b="1" dirty="0">
                <a:solidFill>
                  <a:schemeClr val="accent6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(CAMERA MODULE</a:t>
            </a:r>
            <a:r>
              <a:rPr lang="ko-KR" altLang="en-US" sz="1800" b="1" dirty="0" smtClean="0">
                <a:solidFill>
                  <a:schemeClr val="accent6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용 </a:t>
            </a:r>
            <a:r>
              <a:rPr lang="en-US" altLang="ko-KR" sz="1800" b="1" dirty="0" smtClean="0">
                <a:solidFill>
                  <a:schemeClr val="accent6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OIS</a:t>
            </a:r>
            <a:r>
              <a:rPr lang="ko-KR" altLang="en-US" sz="1800" b="1" dirty="0" smtClean="0">
                <a:solidFill>
                  <a:schemeClr val="accent6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800" b="1" dirty="0">
                <a:solidFill>
                  <a:schemeClr val="accent6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ACTUATOR)</a:t>
            </a:r>
            <a:r>
              <a:rPr lang="en-US" altLang="ko-KR" sz="1800" b="1" dirty="0" smtClean="0">
                <a:solidFill>
                  <a:schemeClr val="accent6">
                    <a:lumMod val="50000"/>
                  </a:schemeClr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/>
            </a:r>
            <a:br>
              <a:rPr lang="en-US" altLang="ko-KR" sz="1800" b="1" dirty="0" smtClean="0">
                <a:solidFill>
                  <a:schemeClr val="accent6">
                    <a:lumMod val="50000"/>
                  </a:schemeClr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</a:br>
            <a:r>
              <a:rPr lang="en-US" altLang="ko-KR" sz="2000" b="1" dirty="0" smtClean="0">
                <a:solidFill>
                  <a:schemeClr val="accent6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                                </a:t>
            </a:r>
            <a:br>
              <a:rPr lang="en-US" altLang="ko-KR" sz="2000" b="1" dirty="0" smtClean="0">
                <a:solidFill>
                  <a:schemeClr val="accent6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en-US" altLang="ko-KR" sz="2000" b="1" dirty="0">
                <a:solidFill>
                  <a:schemeClr val="accent6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2000" b="1" dirty="0" smtClean="0">
                <a:solidFill>
                  <a:schemeClr val="accent6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                                      2019. </a:t>
            </a:r>
            <a:r>
              <a:rPr lang="en-US" altLang="ko-KR" sz="2000" b="1" dirty="0" smtClean="0">
                <a:solidFill>
                  <a:schemeClr val="accent6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09. 01</a:t>
            </a:r>
            <a:endParaRPr lang="ko-KR" altLang="en-US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83333" y="5444681"/>
            <a:ext cx="1656419" cy="110036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5" name="_x180004640" descr="EMB0000249c213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013870"/>
            <a:ext cx="1224136" cy="151147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3-4. </a:t>
            </a:r>
            <a:r>
              <a:rPr lang="ko-KR" altLang="en-US" dirty="0" smtClean="0"/>
              <a:t>경쟁사 현황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D6FCB-125A-49A5-9D3E-5771703551ED}" type="slidenum">
              <a:rPr lang="ko-KR" altLang="en-US" smtClean="0"/>
              <a:pPr/>
              <a:t>10</a:t>
            </a:fld>
            <a:endParaRPr lang="ko-KR" altLang="en-US"/>
          </a:p>
        </p:txBody>
      </p:sp>
      <p:sp>
        <p:nvSpPr>
          <p:cNvPr id="5" name="모서리가 둥근 직사각형 4"/>
          <p:cNvSpPr/>
          <p:nvPr/>
        </p:nvSpPr>
        <p:spPr>
          <a:xfrm>
            <a:off x="251520" y="3140968"/>
            <a:ext cx="8568952" cy="3528392"/>
          </a:xfrm>
          <a:prstGeom prst="roundRect">
            <a:avLst>
              <a:gd name="adj" fmla="val 8765"/>
            </a:avLst>
          </a:prstGeom>
          <a:solidFill>
            <a:schemeClr val="bg1">
              <a:lumMod val="95000"/>
            </a:schemeClr>
          </a:solidFill>
          <a:ln w="38100">
            <a:solidFill>
              <a:srgbClr val="64BD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6" name="_x177361824" descr="EMB0000232c4ad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36712"/>
            <a:ext cx="6607484" cy="2200623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직사각형 6"/>
          <p:cNvSpPr/>
          <p:nvPr/>
        </p:nvSpPr>
        <p:spPr>
          <a:xfrm>
            <a:off x="6859004" y="2204864"/>
            <a:ext cx="246552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fontAlgn="base" latinLnBrk="0"/>
            <a:r>
              <a:rPr lang="en-US" altLang="ko-KR" sz="1000" b="1" dirty="0" smtClean="0">
                <a:effectLst/>
              </a:rPr>
              <a:t>[</a:t>
            </a:r>
            <a:r>
              <a:rPr lang="ko-KR" altLang="en-US" sz="1000" b="1" dirty="0" smtClean="0">
                <a:effectLst/>
              </a:rPr>
              <a:t>그림</a:t>
            </a:r>
            <a:r>
              <a:rPr lang="en-US" altLang="ko-KR" sz="1000" b="1" dirty="0" smtClean="0">
                <a:effectLst/>
              </a:rPr>
              <a:t>] </a:t>
            </a:r>
            <a:r>
              <a:rPr lang="en-US" altLang="ko-KR" sz="1000" b="1" dirty="0">
                <a:effectLst/>
              </a:rPr>
              <a:t>(a) AF </a:t>
            </a:r>
            <a:r>
              <a:rPr lang="en-US" altLang="ko-KR" sz="1000" b="1" dirty="0" smtClean="0">
                <a:effectLst/>
              </a:rPr>
              <a:t>ACTUATOR</a:t>
            </a:r>
            <a:r>
              <a:rPr lang="ko-KR" altLang="en-US" sz="1000" b="1" dirty="0" smtClean="0">
                <a:effectLst/>
              </a:rPr>
              <a:t> </a:t>
            </a:r>
            <a:r>
              <a:rPr lang="ko-KR" altLang="en-US" sz="1000" b="1" dirty="0">
                <a:effectLst/>
              </a:rPr>
              <a:t>및 </a:t>
            </a:r>
            <a:r>
              <a:rPr lang="en-US" altLang="ko-KR" sz="1000" b="1" dirty="0" smtClean="0">
                <a:effectLst/>
              </a:rPr>
              <a:t>(</a:t>
            </a:r>
            <a:r>
              <a:rPr lang="en-US" altLang="ko-KR" sz="1000" b="1" dirty="0">
                <a:effectLst/>
              </a:rPr>
              <a:t>b) OIS </a:t>
            </a:r>
            <a:r>
              <a:rPr lang="en-US" altLang="ko-KR" sz="1000" b="1" dirty="0" smtClean="0">
                <a:effectLst/>
              </a:rPr>
              <a:t>    </a:t>
            </a:r>
          </a:p>
          <a:p>
            <a:pPr algn="l" fontAlgn="base" latinLnBrk="0"/>
            <a:r>
              <a:rPr lang="en-US" altLang="ko-KR" sz="1000" b="1" dirty="0">
                <a:effectLst/>
              </a:rPr>
              <a:t> </a:t>
            </a:r>
            <a:r>
              <a:rPr lang="en-US" altLang="ko-KR" sz="1000" b="1" dirty="0" smtClean="0">
                <a:effectLst/>
              </a:rPr>
              <a:t>  ACTUATOR</a:t>
            </a:r>
            <a:r>
              <a:rPr lang="ko-KR" altLang="en-US" sz="1000" b="1" dirty="0" smtClean="0">
                <a:effectLst/>
              </a:rPr>
              <a:t> </a:t>
            </a:r>
            <a:r>
              <a:rPr lang="ko-KR" altLang="en-US" sz="1000" b="1" dirty="0">
                <a:effectLst/>
              </a:rPr>
              <a:t>채용 추이 및 전망</a:t>
            </a:r>
            <a:endParaRPr lang="ko-KR" altLang="en-US" sz="1000" dirty="0">
              <a:effectLst/>
            </a:endParaRPr>
          </a:p>
          <a:p>
            <a:pPr algn="l" fontAlgn="base" latinLnBrk="0"/>
            <a:r>
              <a:rPr lang="en-US" altLang="ko-KR" sz="1000" dirty="0">
                <a:effectLst/>
              </a:rPr>
              <a:t>※</a:t>
            </a:r>
            <a:r>
              <a:rPr lang="ko-KR" altLang="en-US" sz="1000" dirty="0">
                <a:effectLst/>
              </a:rPr>
              <a:t>출처</a:t>
            </a:r>
            <a:r>
              <a:rPr lang="en-US" altLang="ko-KR" sz="1000" dirty="0">
                <a:effectLst/>
              </a:rPr>
              <a:t>: </a:t>
            </a:r>
            <a:r>
              <a:rPr lang="ko-KR" altLang="en-US" sz="1000" dirty="0">
                <a:effectLst/>
              </a:rPr>
              <a:t>하나금융투자</a:t>
            </a:r>
            <a:r>
              <a:rPr lang="en-US" altLang="ko-KR" sz="1000" dirty="0" smtClean="0">
                <a:effectLst/>
              </a:rPr>
              <a:t>,</a:t>
            </a:r>
          </a:p>
          <a:p>
            <a:pPr algn="l" fontAlgn="base" latinLnBrk="0"/>
            <a:r>
              <a:rPr lang="en-US" altLang="ko-KR" sz="1000" dirty="0" smtClean="0">
                <a:effectLst/>
              </a:rPr>
              <a:t> </a:t>
            </a:r>
            <a:r>
              <a:rPr lang="ko-KR" altLang="en-US" sz="1000" dirty="0" smtClean="0">
                <a:effectLst/>
              </a:rPr>
              <a:t>이제</a:t>
            </a:r>
            <a:r>
              <a:rPr lang="en-US" altLang="ko-KR" sz="1000" dirty="0">
                <a:effectLst/>
              </a:rPr>
              <a:t> </a:t>
            </a:r>
            <a:r>
              <a:rPr lang="en-US" altLang="ko-KR" sz="1000" dirty="0" smtClean="0">
                <a:effectLst/>
              </a:rPr>
              <a:t> </a:t>
            </a:r>
            <a:r>
              <a:rPr lang="ko-KR" altLang="en-US" sz="1000" dirty="0" err="1" smtClean="0">
                <a:effectLst/>
              </a:rPr>
              <a:t>잇</a:t>
            </a:r>
            <a:r>
              <a:rPr lang="en-US" altLang="ko-KR" sz="1000" dirty="0">
                <a:effectLst/>
              </a:rPr>
              <a:t>(IT)</a:t>
            </a:r>
            <a:r>
              <a:rPr lang="ko-KR" altLang="en-US" sz="1000" dirty="0" smtClean="0">
                <a:effectLst/>
              </a:rPr>
              <a:t>템은 카메라</a:t>
            </a:r>
            <a:r>
              <a:rPr lang="ko-KR" altLang="en-US" sz="1000" dirty="0">
                <a:effectLst/>
              </a:rPr>
              <a:t>’</a:t>
            </a:r>
            <a:r>
              <a:rPr lang="en-US" altLang="ko-KR" sz="1000" dirty="0">
                <a:effectLst/>
              </a:rPr>
              <a:t>, Equity </a:t>
            </a:r>
            <a:r>
              <a:rPr lang="en-US" altLang="ko-KR" sz="1000" dirty="0" smtClean="0">
                <a:effectLst/>
              </a:rPr>
              <a:t>  </a:t>
            </a:r>
          </a:p>
          <a:p>
            <a:pPr algn="l" fontAlgn="base" latinLnBrk="0"/>
            <a:r>
              <a:rPr lang="en-US" altLang="ko-KR" sz="1000" dirty="0">
                <a:effectLst/>
              </a:rPr>
              <a:t> </a:t>
            </a:r>
            <a:r>
              <a:rPr lang="en-US" altLang="ko-KR" sz="1000" dirty="0" smtClean="0">
                <a:effectLst/>
              </a:rPr>
              <a:t>   Research</a:t>
            </a:r>
            <a:r>
              <a:rPr lang="en-US" altLang="ko-KR" sz="1000" dirty="0">
                <a:effectLst/>
              </a:rPr>
              <a:t>, 2018.03</a:t>
            </a:r>
            <a:endParaRPr lang="ko-KR" altLang="en-US" sz="1000" dirty="0">
              <a:effectLst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395536" y="3176096"/>
            <a:ext cx="8280920" cy="349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altLang="ko-KR" sz="1400" b="1" smtClean="0"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OIS ACTUATOR </a:t>
            </a:r>
            <a:r>
              <a:rPr lang="ko-KR" altLang="en-US" sz="1400" b="1" dirty="0" smtClean="0"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적용 현황 및 전망</a:t>
            </a:r>
          </a:p>
          <a:p>
            <a:pPr marL="342900" indent="-342900" algn="just">
              <a:spcAft>
                <a:spcPts val="600"/>
              </a:spcAft>
              <a:buFont typeface="+mj-lt"/>
              <a:buAutoNum type="arabicPeriod"/>
            </a:pPr>
            <a:r>
              <a:rPr lang="ko-KR" altLang="en-US" sz="1400" dirty="0" smtClean="0"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전 세계의 </a:t>
            </a:r>
            <a:r>
              <a:rPr lang="ko-KR" altLang="en-US" sz="1400" b="1" dirty="0" smtClean="0"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모든 </a:t>
            </a:r>
            <a:r>
              <a:rPr lang="en-US" altLang="ko-KR" sz="1400" b="1" dirty="0" smtClean="0"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VCM ACTUATOR</a:t>
            </a:r>
            <a:r>
              <a:rPr lang="ko-KR" altLang="en-US" sz="1400" b="1" dirty="0" smtClean="0"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는 </a:t>
            </a:r>
            <a:r>
              <a:rPr lang="en-US" altLang="ko-KR" sz="1400" b="1" dirty="0" smtClean="0"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100% </a:t>
            </a:r>
            <a:r>
              <a:rPr lang="ko-KR" altLang="en-US" sz="1400" b="1" dirty="0" smtClean="0"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에나멜 코일을 사용하고 있어 수율 확보와 양산이    어려우므로 </a:t>
            </a:r>
            <a:r>
              <a:rPr lang="en-US" altLang="ko-KR" sz="1400" b="1" dirty="0" smtClean="0"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OIS  ACTUATOR</a:t>
            </a:r>
            <a:r>
              <a:rPr lang="ko-KR" altLang="en-US" sz="1400" b="1" dirty="0" smtClean="0"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는 생산업체가 제한적임</a:t>
            </a:r>
            <a:r>
              <a:rPr lang="en-US" altLang="ko-KR" sz="1400" b="1" dirty="0" smtClean="0"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342900" indent="-342900" algn="just">
              <a:spcAft>
                <a:spcPts val="600"/>
              </a:spcAft>
              <a:buFont typeface="+mj-lt"/>
              <a:buAutoNum type="arabicPeriod"/>
            </a:pPr>
            <a:r>
              <a:rPr lang="ko-KR" altLang="en-US" sz="1400" dirty="0" smtClean="0"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제조업체로는 국내와 중국 스마트 폰 업체에 공급하는 삼성전기</a:t>
            </a:r>
            <a:r>
              <a:rPr lang="en-US" altLang="ko-KR" sz="1400" dirty="0" smtClean="0"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, TDK, </a:t>
            </a:r>
            <a:r>
              <a:rPr lang="ko-KR" altLang="en-US" sz="1400" dirty="0" smtClean="0"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자화전자</a:t>
            </a:r>
            <a:r>
              <a:rPr lang="en-US" altLang="ko-KR" sz="1400" dirty="0" smtClean="0"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400" dirty="0" smtClean="0"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해성옵틱스</a:t>
            </a:r>
            <a:r>
              <a:rPr lang="en-US" altLang="ko-KR" sz="1400" dirty="0" smtClean="0"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, MC NEX</a:t>
            </a:r>
            <a:r>
              <a:rPr lang="ko-KR" altLang="en-US" sz="1400" dirty="0" smtClean="0"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가 있으며</a:t>
            </a:r>
            <a:r>
              <a:rPr lang="en-US" altLang="ko-KR" sz="1400" dirty="0" smtClean="0"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400" dirty="0" smtClean="0"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애플에 공급하는 일본 </a:t>
            </a:r>
            <a:r>
              <a:rPr lang="en-US" altLang="ko-KR" sz="1400" dirty="0" smtClean="0"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ALPS</a:t>
            </a:r>
            <a:r>
              <a:rPr lang="ko-KR" altLang="en-US" sz="1400" dirty="0" smtClean="0"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와 </a:t>
            </a:r>
            <a:r>
              <a:rPr lang="en-US" altLang="ko-KR" sz="1400" dirty="0" smtClean="0"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MITSUMI </a:t>
            </a:r>
            <a:r>
              <a:rPr lang="ko-KR" altLang="en-US" sz="1400" dirty="0" smtClean="0"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등이 있으나 </a:t>
            </a:r>
            <a:r>
              <a:rPr lang="ko-KR" altLang="en-US" sz="1400" b="1" dirty="0" smtClean="0"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당사와 같은 </a:t>
            </a:r>
            <a:r>
              <a:rPr lang="en-US" altLang="ko-KR" sz="1400" b="1" dirty="0" smtClean="0"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PCB type</a:t>
            </a:r>
            <a:r>
              <a:rPr lang="ko-KR" altLang="en-US" sz="1400" b="1" dirty="0" smtClean="0"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의 </a:t>
            </a:r>
            <a:r>
              <a:rPr lang="en-US" altLang="ko-KR" sz="1400" b="1" dirty="0" smtClean="0"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ACTUATOR</a:t>
            </a:r>
            <a:r>
              <a:rPr lang="ko-KR" altLang="en-US" sz="1400" b="1" dirty="0" smtClean="0"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는 없슴</a:t>
            </a:r>
            <a:r>
              <a:rPr lang="en-US" altLang="ko-KR" sz="1400" b="1" dirty="0" smtClean="0"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</a:p>
          <a:p>
            <a:pPr marL="342900" indent="-342900" algn="just">
              <a:spcAft>
                <a:spcPts val="600"/>
              </a:spcAft>
              <a:buFont typeface="+mj-lt"/>
              <a:buAutoNum type="arabicPeriod"/>
            </a:pPr>
            <a:r>
              <a:rPr lang="en-US" altLang="ko-KR" sz="1400" dirty="0" smtClean="0"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2017</a:t>
            </a:r>
            <a:r>
              <a:rPr lang="ko-KR" altLang="en-US" sz="1400" dirty="0" smtClean="0"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년 </a:t>
            </a:r>
            <a:r>
              <a:rPr lang="en-US" altLang="ko-KR" sz="1400" dirty="0" smtClean="0"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Alps</a:t>
            </a:r>
            <a:r>
              <a:rPr lang="ko-KR" altLang="en-US" sz="1400" dirty="0" smtClean="0"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의 스마트폰 부품사업부와 자화전자의 매출은 </a:t>
            </a:r>
            <a:r>
              <a:rPr lang="en-US" altLang="ko-KR" sz="1400" dirty="0" smtClean="0"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OIS ACTUATOR </a:t>
            </a:r>
            <a:r>
              <a:rPr lang="ko-KR" altLang="en-US" sz="1400" dirty="0" smtClean="0"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수요 확대로 전년 대비 각 </a:t>
            </a:r>
            <a:r>
              <a:rPr lang="en-US" altLang="ko-KR" sz="1400" dirty="0" smtClean="0"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29.5%, 49.3% </a:t>
            </a:r>
            <a:r>
              <a:rPr lang="ko-KR" altLang="en-US" sz="1400" dirty="0" smtClean="0"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증가함</a:t>
            </a:r>
            <a:r>
              <a:rPr lang="en-US" altLang="ko-KR" sz="1400" dirty="0" smtClean="0"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</a:p>
          <a:p>
            <a:pPr marL="342900" indent="-342900" algn="just">
              <a:spcAft>
                <a:spcPts val="600"/>
              </a:spcAft>
              <a:buFont typeface="+mj-lt"/>
              <a:buAutoNum type="arabicPeriod"/>
            </a:pPr>
            <a:r>
              <a:rPr lang="ko-KR" altLang="en-US" sz="1400" dirty="0" smtClean="0"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향후 자동초점 기능의 개선</a:t>
            </a:r>
            <a:r>
              <a:rPr lang="en-US" altLang="ko-KR" sz="1400" dirty="0" smtClean="0"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400" dirty="0" smtClean="0"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동영상 촬영의 편리성</a:t>
            </a:r>
            <a:r>
              <a:rPr lang="en-US" altLang="ko-KR" sz="1400" dirty="0" smtClean="0"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400" dirty="0" smtClean="0"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중저가 모델의 스펙 상향 평준화에 따라 채용률이 확대될 것으로 전망됨</a:t>
            </a:r>
            <a:r>
              <a:rPr lang="en-US" altLang="ko-KR" sz="1400" dirty="0" smtClean="0"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r>
              <a:rPr lang="ko-KR" altLang="en-US" sz="1400" dirty="0" smtClean="0"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또한</a:t>
            </a:r>
            <a:r>
              <a:rPr lang="en-US" altLang="ko-KR" sz="1400" dirty="0" smtClean="0"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400" dirty="0" smtClean="0"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플래그십 모델의 듀얼 </a:t>
            </a:r>
            <a:r>
              <a:rPr lang="en-US" altLang="ko-KR" sz="1400" dirty="0" smtClean="0"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OIS </a:t>
            </a:r>
            <a:r>
              <a:rPr lang="ko-KR" altLang="en-US" sz="1400" dirty="0" smtClean="0"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적용 확대도 수요 확산에 기여할 것으로 전망됨</a:t>
            </a:r>
          </a:p>
          <a:p>
            <a:pPr marL="342900" indent="-342900" algn="just">
              <a:spcAft>
                <a:spcPts val="600"/>
              </a:spcAft>
              <a:buFont typeface="+mj-lt"/>
              <a:buAutoNum type="arabicPeriod"/>
            </a:pPr>
            <a:r>
              <a:rPr lang="ko-KR" altLang="en-US" sz="1400" dirty="0" smtClean="0"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삼성전자의‘갤럭시노트</a:t>
            </a:r>
            <a:r>
              <a:rPr lang="en-US" altLang="ko-KR" sz="1400" dirty="0" smtClean="0"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8’</a:t>
            </a:r>
            <a:r>
              <a:rPr lang="ko-KR" altLang="en-US" sz="1400" dirty="0" smtClean="0"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과 ‘갤럭시</a:t>
            </a:r>
            <a:r>
              <a:rPr lang="en-US" altLang="ko-KR" sz="1400" dirty="0" smtClean="0"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S9+’, </a:t>
            </a:r>
            <a:r>
              <a:rPr lang="ko-KR" altLang="en-US" sz="1400" dirty="0" smtClean="0"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애플의 ‘아이폰</a:t>
            </a:r>
            <a:r>
              <a:rPr lang="en-US" altLang="ko-KR" sz="1400" dirty="0" smtClean="0"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X’</a:t>
            </a:r>
            <a:r>
              <a:rPr lang="ko-KR" altLang="en-US" sz="1400" dirty="0" smtClean="0"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의 듀얼 카메라는 각각 듀얼 </a:t>
            </a:r>
            <a:r>
              <a:rPr lang="en-US" altLang="ko-KR" sz="1400" dirty="0" smtClean="0"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OIS</a:t>
            </a:r>
            <a:r>
              <a:rPr lang="ko-KR" altLang="en-US" sz="1400" dirty="0" smtClean="0"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를  채택하며</a:t>
            </a:r>
            <a:r>
              <a:rPr lang="en-US" altLang="ko-KR" sz="1400" dirty="0" smtClean="0"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400" dirty="0" smtClean="0"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어두운 밤 등 저조도 환경에서도 선명도를 높여 기능을 차별화함</a:t>
            </a:r>
            <a:r>
              <a:rPr lang="en-US" altLang="ko-KR" sz="1400" dirty="0" smtClean="0"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r>
              <a:rPr lang="ko-KR" altLang="en-US" sz="1400" dirty="0" smtClean="0"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삼성과 애플의 </a:t>
            </a:r>
            <a:r>
              <a:rPr lang="en-US" altLang="ko-KR" sz="1400" dirty="0" smtClean="0"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OIS </a:t>
            </a:r>
            <a:r>
              <a:rPr lang="ko-KR" altLang="en-US" sz="1400" dirty="0" smtClean="0"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채용 확대에 따라 중국 업체들의 프리미엄 모델도 이를 추종할 가능성이 높음</a:t>
            </a:r>
            <a:r>
              <a:rPr lang="en-US" altLang="ko-KR" sz="1400" dirty="0" smtClean="0"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endParaRPr lang="en-US" altLang="ko-KR" sz="1400" dirty="0">
              <a:effectLst/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7525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sz="3200" dirty="0" smtClean="0"/>
              <a:t>4</a:t>
            </a:r>
            <a:r>
              <a:rPr lang="en-US" altLang="ko-KR" sz="32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.</a:t>
            </a:r>
            <a:r>
              <a:rPr lang="ko-KR" altLang="en-US" sz="3200" dirty="0">
                <a:latin typeface="휴먼명조" panose="02010504000101010101" pitchFamily="2" charset="-127"/>
                <a:ea typeface="휴먼명조" panose="02010504000101010101" pitchFamily="2" charset="-127"/>
              </a:rPr>
              <a:t> 레인 센서</a:t>
            </a:r>
            <a:r>
              <a:rPr lang="en-US" altLang="ko-KR" sz="32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en-US" altLang="ko-KR" sz="3200" dirty="0" smtClean="0"/>
              <a:t/>
            </a:r>
            <a:br>
              <a:rPr lang="en-US" altLang="ko-KR" sz="3200" dirty="0" smtClean="0"/>
            </a:br>
            <a:r>
              <a:rPr lang="en-US" altLang="ko-KR" sz="3200" dirty="0"/>
              <a:t> </a:t>
            </a:r>
            <a:r>
              <a:rPr lang="en-US" altLang="ko-KR" sz="3200" dirty="0" smtClean="0"/>
              <a:t> </a:t>
            </a:r>
            <a:r>
              <a:rPr lang="en-US" altLang="ko-KR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4-1.</a:t>
            </a:r>
            <a:r>
              <a:rPr lang="ko-KR" altLang="en-US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레인 센서 개발 개요</a:t>
            </a:r>
            <a:endParaRPr lang="ko-KR" altLang="en-US" dirty="0">
              <a:latin typeface="휴먼명조" panose="02010504000101010101" pitchFamily="2" charset="-127"/>
              <a:ea typeface="휴먼명조" panose="02010504000101010101" pitchFamily="2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D6FCB-125A-49A5-9D3E-5771703551ED}" type="slidenum">
              <a:rPr lang="ko-KR" altLang="en-US" smtClean="0"/>
              <a:pPr/>
              <a:t>11</a:t>
            </a:fld>
            <a:endParaRPr lang="ko-KR" altLang="en-US"/>
          </a:p>
        </p:txBody>
      </p:sp>
      <p:grpSp>
        <p:nvGrpSpPr>
          <p:cNvPr id="17" name="그룹 16"/>
          <p:cNvGrpSpPr/>
          <p:nvPr/>
        </p:nvGrpSpPr>
        <p:grpSpPr>
          <a:xfrm>
            <a:off x="323528" y="1052736"/>
            <a:ext cx="8568952" cy="3096344"/>
            <a:chOff x="323528" y="1196752"/>
            <a:chExt cx="8424936" cy="2952328"/>
          </a:xfrm>
        </p:grpSpPr>
        <p:grpSp>
          <p:nvGrpSpPr>
            <p:cNvPr id="8" name="그룹 7"/>
            <p:cNvGrpSpPr/>
            <p:nvPr/>
          </p:nvGrpSpPr>
          <p:grpSpPr>
            <a:xfrm>
              <a:off x="323528" y="1196752"/>
              <a:ext cx="8424936" cy="2952328"/>
              <a:chOff x="323528" y="1196752"/>
              <a:chExt cx="8424936" cy="2952328"/>
            </a:xfrm>
          </p:grpSpPr>
          <p:sp>
            <p:nvSpPr>
              <p:cNvPr id="7" name="모서리가 둥근 직사각형 6"/>
              <p:cNvSpPr/>
              <p:nvPr/>
            </p:nvSpPr>
            <p:spPr>
              <a:xfrm>
                <a:off x="323528" y="1196752"/>
                <a:ext cx="8424936" cy="2952328"/>
              </a:xfrm>
              <a:prstGeom prst="roundRect">
                <a:avLst>
                  <a:gd name="adj" fmla="val 5527"/>
                </a:avLst>
              </a:prstGeom>
              <a:solidFill>
                <a:schemeClr val="bg1"/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" name="Freeform 21"/>
              <p:cNvSpPr>
                <a:spLocks/>
              </p:cNvSpPr>
              <p:nvPr/>
            </p:nvSpPr>
            <p:spPr bwMode="auto">
              <a:xfrm>
                <a:off x="323528" y="1196752"/>
                <a:ext cx="1999986" cy="357187"/>
              </a:xfrm>
              <a:custGeom>
                <a:avLst/>
                <a:gdLst/>
                <a:ahLst/>
                <a:cxnLst>
                  <a:cxn ang="0">
                    <a:pos x="0" y="85"/>
                  </a:cxn>
                  <a:cxn ang="0">
                    <a:pos x="93" y="0"/>
                  </a:cxn>
                  <a:cxn ang="0">
                    <a:pos x="1548" y="0"/>
                  </a:cxn>
                  <a:cxn ang="0">
                    <a:pos x="1359" y="187"/>
                  </a:cxn>
                  <a:cxn ang="0">
                    <a:pos x="1241" y="228"/>
                  </a:cxn>
                  <a:cxn ang="0">
                    <a:pos x="0" y="228"/>
                  </a:cxn>
                  <a:cxn ang="0">
                    <a:pos x="0" y="85"/>
                  </a:cxn>
                </a:cxnLst>
                <a:rect l="0" t="0" r="r" b="b"/>
                <a:pathLst>
                  <a:path w="1548" h="229">
                    <a:moveTo>
                      <a:pt x="0" y="85"/>
                    </a:moveTo>
                    <a:cubicBezTo>
                      <a:pt x="0" y="85"/>
                      <a:pt x="18" y="10"/>
                      <a:pt x="93" y="0"/>
                    </a:cubicBezTo>
                    <a:cubicBezTo>
                      <a:pt x="820" y="0"/>
                      <a:pt x="1548" y="0"/>
                      <a:pt x="1548" y="0"/>
                    </a:cubicBezTo>
                    <a:cubicBezTo>
                      <a:pt x="1548" y="0"/>
                      <a:pt x="1453" y="93"/>
                      <a:pt x="1359" y="187"/>
                    </a:cubicBezTo>
                    <a:cubicBezTo>
                      <a:pt x="1313" y="229"/>
                      <a:pt x="1241" y="228"/>
                      <a:pt x="1241" y="228"/>
                    </a:cubicBezTo>
                    <a:lnTo>
                      <a:pt x="0" y="228"/>
                    </a:lnTo>
                    <a:lnTo>
                      <a:pt x="0" y="85"/>
                    </a:ln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  <a:headEnd/>
                <a:tailEnd/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endParaRPr lang="ko-KR" altLang="en-US" sz="1200" b="1" i="1">
                  <a:solidFill>
                    <a:srgbClr val="000000"/>
                  </a:solidFill>
                  <a:effectLst/>
                  <a:latin typeface="굴림체" pitchFamily="49" charset="-127"/>
                  <a:ea typeface="굴림체" pitchFamily="49" charset="-127"/>
                </a:endParaRPr>
              </a:p>
            </p:txBody>
          </p:sp>
          <p:sp>
            <p:nvSpPr>
              <p:cNvPr id="6" name="Text Box 12"/>
              <p:cNvSpPr txBox="1">
                <a:spLocks noChangeArrowheads="1"/>
              </p:cNvSpPr>
              <p:nvPr/>
            </p:nvSpPr>
            <p:spPr bwMode="auto">
              <a:xfrm>
                <a:off x="453713" y="1226388"/>
                <a:ext cx="1336185" cy="278789"/>
              </a:xfrm>
              <a:prstGeom prst="rect">
                <a:avLst/>
              </a:prstGeom>
              <a:noFill/>
              <a:ln>
                <a:noFill/>
                <a:headEnd/>
                <a:tailEnd/>
              </a:ln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marL="0" marR="0" lvl="0" indent="0" algn="dist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ko-KR" altLang="en-US" sz="13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맑은 고딕" pitchFamily="50" charset="-127"/>
                    <a:ea typeface="휴먼명조" panose="02010504000101010101"/>
                  </a:rPr>
                  <a:t>레인센서란</a:t>
                </a:r>
                <a:r>
                  <a:rPr kumimoji="0" lang="en-US" altLang="ko-KR" sz="13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맑은 고딕" pitchFamily="50" charset="-127"/>
                    <a:ea typeface="휴먼명조" panose="02010504000101010101"/>
                  </a:rPr>
                  <a:t>?</a:t>
                </a:r>
                <a:endParaRPr kumimoji="0" lang="ko-KR" altLang="en-US" sz="13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휴먼명조" panose="02010504000101010101" pitchFamily="2" charset="-127"/>
                  <a:ea typeface="휴먼명조" panose="02010504000101010101" pitchFamily="2" charset="-127"/>
                </a:endParaRPr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539552" y="1556792"/>
              <a:ext cx="7992888" cy="25531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ko-KR" altLang="en-US" sz="1400" dirty="0" smtClean="0">
                  <a:effectLst/>
                  <a:latin typeface="휴먼명조" panose="02010504000101010101" pitchFamily="2" charset="-127"/>
                  <a:ea typeface="휴먼명조" panose="02010504000101010101" pitchFamily="2" charset="-127"/>
                </a:rPr>
                <a:t>와이퍼 모터의 구동을 제어하는 </a:t>
              </a:r>
              <a:r>
                <a:rPr lang="en-US" altLang="ko-KR" sz="1400" dirty="0" smtClean="0">
                  <a:effectLst/>
                  <a:latin typeface="휴먼명조" panose="02010504000101010101" pitchFamily="2" charset="-127"/>
                  <a:ea typeface="휴먼명조" panose="02010504000101010101" pitchFamily="2" charset="-127"/>
                </a:rPr>
                <a:t>ETACS(Electronic Time Alarm Control System)</a:t>
              </a:r>
              <a:r>
                <a:rPr lang="ko-KR" altLang="en-US" sz="1400" dirty="0" smtClean="0">
                  <a:effectLst/>
                  <a:latin typeface="휴먼명조" panose="02010504000101010101" pitchFamily="2" charset="-127"/>
                  <a:ea typeface="휴먼명조" panose="02010504000101010101" pitchFamily="2" charset="-127"/>
                </a:rPr>
                <a:t>를 대체하는 센서로서 </a:t>
              </a:r>
              <a:r>
                <a:rPr lang="en-US" altLang="ko-KR" sz="1400" dirty="0" smtClean="0">
                  <a:effectLst/>
                  <a:latin typeface="휴먼명조" panose="02010504000101010101" pitchFamily="2" charset="-127"/>
                  <a:ea typeface="휴먼명조" panose="02010504000101010101" pitchFamily="2" charset="-127"/>
                </a:rPr>
                <a:t>WINDSHIELD </a:t>
              </a:r>
              <a:r>
                <a:rPr lang="ko-KR" altLang="en-US" sz="1400" dirty="0" smtClean="0">
                  <a:effectLst/>
                  <a:latin typeface="휴먼명조" panose="02010504000101010101" pitchFamily="2" charset="-127"/>
                  <a:ea typeface="휴먼명조" panose="02010504000101010101" pitchFamily="2" charset="-127"/>
                </a:rPr>
                <a:t>상단 내면부에 설치되어 감지된 강우량에 따라 와이퍼의 작동시간 및 </a:t>
              </a:r>
              <a:r>
                <a:rPr lang="en-US" altLang="ko-KR" sz="1400" dirty="0" smtClean="0">
                  <a:effectLst/>
                  <a:latin typeface="휴먼명조" panose="02010504000101010101" pitchFamily="2" charset="-127"/>
                  <a:ea typeface="휴먼명조" panose="02010504000101010101" pitchFamily="2" charset="-127"/>
                </a:rPr>
                <a:t>Low/High </a:t>
              </a:r>
              <a:r>
                <a:rPr lang="ko-KR" altLang="en-US" sz="1400" dirty="0" smtClean="0">
                  <a:effectLst/>
                  <a:latin typeface="휴먼명조" panose="02010504000101010101" pitchFamily="2" charset="-127"/>
                  <a:ea typeface="휴먼명조" panose="02010504000101010101" pitchFamily="2" charset="-127"/>
                </a:rPr>
                <a:t>작동속도를 자동으로 제어하는 핵심 부품으로</a:t>
              </a:r>
              <a:r>
                <a:rPr lang="en-US" altLang="ko-KR" sz="1400" dirty="0" smtClean="0">
                  <a:effectLst/>
                  <a:latin typeface="휴먼명조" panose="02010504000101010101" pitchFamily="2" charset="-127"/>
                  <a:ea typeface="휴먼명조" panose="02010504000101010101" pitchFamily="2" charset="-127"/>
                </a:rPr>
                <a:t>, </a:t>
              </a:r>
              <a:r>
                <a:rPr lang="ko-KR" altLang="en-US" sz="1400" dirty="0" smtClean="0">
                  <a:effectLst/>
                  <a:latin typeface="휴먼명조" panose="02010504000101010101" pitchFamily="2" charset="-127"/>
                  <a:ea typeface="휴먼명조" panose="02010504000101010101" pitchFamily="2" charset="-127"/>
                </a:rPr>
                <a:t>당사는 유리창의 표면에 묻은 빗방울의 감지 효율성을 높이기 위한 수단으로 광원과 수광소자를 유리창 표면에 대해 경사지게 배치하고</a:t>
              </a:r>
              <a:r>
                <a:rPr lang="en-US" altLang="ko-KR" sz="1400" dirty="0" smtClean="0">
                  <a:effectLst/>
                  <a:latin typeface="휴먼명조" panose="02010504000101010101" pitchFamily="2" charset="-127"/>
                  <a:ea typeface="휴먼명조" panose="02010504000101010101" pitchFamily="2" charset="-127"/>
                </a:rPr>
                <a:t>, </a:t>
              </a:r>
              <a:r>
                <a:rPr lang="ko-KR" altLang="en-US" sz="1400" dirty="0" smtClean="0">
                  <a:effectLst/>
                  <a:latin typeface="휴먼명조" panose="02010504000101010101" pitchFamily="2" charset="-127"/>
                  <a:ea typeface="휴먼명조" panose="02010504000101010101" pitchFamily="2" charset="-127"/>
                </a:rPr>
                <a:t>유리창 밖으로 빠지는 빛 이외에 광원의 일부 빛이 수광소자 쪽으로 직접 침투하는 현상을 미연에 방지할 수 있도록 개발하여 광원의 간섭적인 빛</a:t>
              </a:r>
              <a:r>
                <a:rPr lang="en-US" altLang="ko-KR" sz="1400" dirty="0" smtClean="0">
                  <a:effectLst/>
                  <a:latin typeface="휴먼명조" panose="02010504000101010101" pitchFamily="2" charset="-127"/>
                  <a:ea typeface="휴먼명조" panose="02010504000101010101" pitchFamily="2" charset="-127"/>
                </a:rPr>
                <a:t>(</a:t>
              </a:r>
              <a:r>
                <a:rPr lang="ko-KR" altLang="en-US" sz="1400" dirty="0" smtClean="0">
                  <a:effectLst/>
                  <a:latin typeface="휴먼명조" panose="02010504000101010101" pitchFamily="2" charset="-127"/>
                  <a:ea typeface="휴먼명조" panose="02010504000101010101" pitchFamily="2" charset="-127"/>
                </a:rPr>
                <a:t>센싱 노이즈</a:t>
              </a:r>
              <a:r>
                <a:rPr lang="en-US" altLang="ko-KR" sz="1400" dirty="0" smtClean="0">
                  <a:effectLst/>
                  <a:latin typeface="휴먼명조" panose="02010504000101010101" pitchFamily="2" charset="-127"/>
                  <a:ea typeface="휴먼명조" panose="02010504000101010101" pitchFamily="2" charset="-127"/>
                </a:rPr>
                <a:t>)</a:t>
              </a:r>
              <a:r>
                <a:rPr lang="ko-KR" altLang="en-US" sz="1400" dirty="0" smtClean="0">
                  <a:effectLst/>
                  <a:latin typeface="휴먼명조" panose="02010504000101010101" pitchFamily="2" charset="-127"/>
                  <a:ea typeface="휴먼명조" panose="02010504000101010101" pitchFamily="2" charset="-127"/>
                </a:rPr>
                <a:t>으로 인하여 </a:t>
              </a:r>
              <a:r>
                <a:rPr lang="ko-KR" altLang="en-US" sz="1400" b="1" dirty="0" smtClean="0">
                  <a:effectLst/>
                  <a:latin typeface="휴먼명조" panose="02010504000101010101" pitchFamily="2" charset="-127"/>
                  <a:ea typeface="휴먼명조" panose="02010504000101010101" pitchFamily="2" charset="-127"/>
                </a:rPr>
                <a:t>빗방울 감지 효율을 저하시키는 문제 해결과 광원의 광 간섭 차단 구조에 의한 </a:t>
              </a:r>
              <a:r>
                <a:rPr lang="ko-KR" altLang="en-US" sz="1400" b="1" dirty="0">
                  <a:effectLst/>
                  <a:latin typeface="휴먼명조" panose="02010504000101010101" pitchFamily="2" charset="-127"/>
                  <a:ea typeface="휴먼명조" panose="02010504000101010101" pitchFamily="2" charset="-127"/>
                </a:rPr>
                <a:t> </a:t>
              </a:r>
              <a:r>
                <a:rPr lang="ko-KR" altLang="en-US" sz="1400" b="1" dirty="0" smtClean="0">
                  <a:effectLst/>
                  <a:latin typeface="휴먼명조" panose="02010504000101010101" pitchFamily="2" charset="-127"/>
                  <a:ea typeface="휴먼명조" panose="02010504000101010101" pitchFamily="2" charset="-127"/>
                </a:rPr>
                <a:t>레인 센싱 효율 극대화 기능을 구현 하는 </a:t>
              </a:r>
              <a:r>
                <a:rPr lang="en-US" altLang="ko-KR" sz="1400" b="1" dirty="0" smtClean="0">
                  <a:effectLst/>
                  <a:latin typeface="휴먼명조" panose="02010504000101010101" pitchFamily="2" charset="-127"/>
                  <a:ea typeface="휴먼명조" panose="02010504000101010101" pitchFamily="2" charset="-127"/>
                </a:rPr>
                <a:t>Rain Sensor</a:t>
              </a:r>
              <a:r>
                <a:rPr lang="ko-KR" altLang="en-US" sz="1400" b="1" dirty="0" smtClean="0">
                  <a:effectLst/>
                  <a:latin typeface="휴먼명조" panose="02010504000101010101" pitchFamily="2" charset="-127"/>
                  <a:ea typeface="휴먼명조" panose="02010504000101010101" pitchFamily="2" charset="-127"/>
                </a:rPr>
                <a:t>를 개발</a:t>
              </a:r>
              <a:r>
                <a:rPr lang="en-US" altLang="ko-KR" sz="1400" b="1" dirty="0" smtClean="0">
                  <a:effectLst/>
                  <a:latin typeface="휴먼명조" panose="02010504000101010101" pitchFamily="2" charset="-127"/>
                  <a:ea typeface="휴먼명조" panose="02010504000101010101" pitchFamily="2" charset="-127"/>
                </a:rPr>
                <a:t>.</a:t>
              </a:r>
              <a:endParaRPr lang="en-US" altLang="ko-KR" sz="1400" b="1" dirty="0">
                <a:effectLst/>
                <a:latin typeface="휴먼명조" panose="02010504000101010101" pitchFamily="2" charset="-127"/>
                <a:ea typeface="휴먼명조" panose="02010504000101010101" pitchFamily="2" charset="-127"/>
              </a:endParaRPr>
            </a:p>
          </p:txBody>
        </p:sp>
      </p:grpSp>
      <p:sp>
        <p:nvSpPr>
          <p:cNvPr id="10" name="직사각형 9"/>
          <p:cNvSpPr/>
          <p:nvPr/>
        </p:nvSpPr>
        <p:spPr>
          <a:xfrm>
            <a:off x="3343040" y="4452347"/>
            <a:ext cx="2385911" cy="36933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rgbClr val="FF0000"/>
              </a:buClr>
            </a:pPr>
            <a:r>
              <a:rPr lang="en-US" altLang="ko-KR" b="1" dirty="0">
                <a:effectLst/>
                <a:latin typeface="휴먼명조" panose="02010504000101010101" pitchFamily="2" charset="-127"/>
                <a:ea typeface="휴먼명조" panose="02010504000101010101" pitchFamily="2" charset="-127"/>
              </a:rPr>
              <a:t>Rain-sensing wiper</a:t>
            </a:r>
            <a:endParaRPr lang="ko-KR" altLang="en-US" b="1" dirty="0">
              <a:effectLst/>
              <a:latin typeface="휴먼명조" panose="02010504000101010101" pitchFamily="2" charset="-127"/>
              <a:ea typeface="휴먼명조" panose="02010504000101010101" pitchFamily="2" charset="-127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white">
          <a:xfrm>
            <a:off x="323528" y="4941168"/>
            <a:ext cx="8424936" cy="1512169"/>
          </a:xfrm>
          <a:prstGeom prst="roundRect">
            <a:avLst>
              <a:gd name="adj" fmla="val 6445"/>
            </a:avLst>
          </a:prstGeom>
          <a:solidFill>
            <a:srgbClr val="E0E5DF"/>
          </a:solidFill>
          <a:ln w="3175" cmpd="dbl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>
              <a:spcBef>
                <a:spcPct val="20000"/>
              </a:spcBef>
              <a:buClr>
                <a:srgbClr val="FF0000"/>
              </a:buClr>
            </a:pPr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12" name="Picture 6" descr="i30_interior_pic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556" y="5085184"/>
            <a:ext cx="1743074" cy="125030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6714" y="5157192"/>
            <a:ext cx="1635051" cy="108185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rgbClr val="708688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_x225448136" descr="EMB000012b8bb6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882" y="5157192"/>
            <a:ext cx="2238100" cy="106694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오른쪽 화살표 14"/>
          <p:cNvSpPr/>
          <p:nvPr/>
        </p:nvSpPr>
        <p:spPr>
          <a:xfrm>
            <a:off x="2956072" y="5589240"/>
            <a:ext cx="468313" cy="252413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ko-KR" altLang="en-US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6" name="오른쪽 화살표 15"/>
          <p:cNvSpPr/>
          <p:nvPr/>
        </p:nvSpPr>
        <p:spPr>
          <a:xfrm>
            <a:off x="5404918" y="5589240"/>
            <a:ext cx="468313" cy="252413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4761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200" dirty="0" smtClean="0"/>
              <a:t>4-2. DESIGN CONCEPT</a:t>
            </a:r>
            <a:endParaRPr lang="ko-KR" altLang="en-US" sz="32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D6FCB-125A-49A5-9D3E-5771703551ED}" type="slidenum">
              <a:rPr lang="ko-KR" altLang="en-US" smtClean="0"/>
              <a:pPr/>
              <a:t>12</a:t>
            </a:fld>
            <a:endParaRPr lang="ko-KR" altLang="en-US"/>
          </a:p>
        </p:txBody>
      </p:sp>
      <p:grpSp>
        <p:nvGrpSpPr>
          <p:cNvPr id="5" name="그룹 4"/>
          <p:cNvGrpSpPr/>
          <p:nvPr/>
        </p:nvGrpSpPr>
        <p:grpSpPr>
          <a:xfrm>
            <a:off x="323528" y="1124744"/>
            <a:ext cx="8424936" cy="5256584"/>
            <a:chOff x="323528" y="1196752"/>
            <a:chExt cx="8424936" cy="5256584"/>
          </a:xfrm>
        </p:grpSpPr>
        <p:grpSp>
          <p:nvGrpSpPr>
            <p:cNvPr id="6" name="그룹 5"/>
            <p:cNvGrpSpPr/>
            <p:nvPr/>
          </p:nvGrpSpPr>
          <p:grpSpPr>
            <a:xfrm>
              <a:off x="323528" y="1196752"/>
              <a:ext cx="8424936" cy="5256584"/>
              <a:chOff x="323528" y="1196752"/>
              <a:chExt cx="8424936" cy="5256584"/>
            </a:xfrm>
          </p:grpSpPr>
          <p:sp>
            <p:nvSpPr>
              <p:cNvPr id="8" name="모서리가 둥근 직사각형 7"/>
              <p:cNvSpPr/>
              <p:nvPr/>
            </p:nvSpPr>
            <p:spPr>
              <a:xfrm>
                <a:off x="323528" y="1196752"/>
                <a:ext cx="8424936" cy="5256584"/>
              </a:xfrm>
              <a:prstGeom prst="roundRect">
                <a:avLst>
                  <a:gd name="adj" fmla="val 2863"/>
                </a:avLst>
              </a:prstGeom>
              <a:solidFill>
                <a:schemeClr val="bg1"/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" name="Freeform 21"/>
              <p:cNvSpPr>
                <a:spLocks/>
              </p:cNvSpPr>
              <p:nvPr/>
            </p:nvSpPr>
            <p:spPr bwMode="auto">
              <a:xfrm>
                <a:off x="323528" y="1196752"/>
                <a:ext cx="2304256" cy="357187"/>
              </a:xfrm>
              <a:custGeom>
                <a:avLst/>
                <a:gdLst/>
                <a:ahLst/>
                <a:cxnLst>
                  <a:cxn ang="0">
                    <a:pos x="0" y="85"/>
                  </a:cxn>
                  <a:cxn ang="0">
                    <a:pos x="93" y="0"/>
                  </a:cxn>
                  <a:cxn ang="0">
                    <a:pos x="1548" y="0"/>
                  </a:cxn>
                  <a:cxn ang="0">
                    <a:pos x="1359" y="187"/>
                  </a:cxn>
                  <a:cxn ang="0">
                    <a:pos x="1241" y="228"/>
                  </a:cxn>
                  <a:cxn ang="0">
                    <a:pos x="0" y="228"/>
                  </a:cxn>
                  <a:cxn ang="0">
                    <a:pos x="0" y="85"/>
                  </a:cxn>
                </a:cxnLst>
                <a:rect l="0" t="0" r="r" b="b"/>
                <a:pathLst>
                  <a:path w="1548" h="229">
                    <a:moveTo>
                      <a:pt x="0" y="85"/>
                    </a:moveTo>
                    <a:cubicBezTo>
                      <a:pt x="0" y="85"/>
                      <a:pt x="18" y="10"/>
                      <a:pt x="93" y="0"/>
                    </a:cubicBezTo>
                    <a:cubicBezTo>
                      <a:pt x="820" y="0"/>
                      <a:pt x="1548" y="0"/>
                      <a:pt x="1548" y="0"/>
                    </a:cubicBezTo>
                    <a:cubicBezTo>
                      <a:pt x="1548" y="0"/>
                      <a:pt x="1453" y="93"/>
                      <a:pt x="1359" y="187"/>
                    </a:cubicBezTo>
                    <a:cubicBezTo>
                      <a:pt x="1313" y="229"/>
                      <a:pt x="1241" y="228"/>
                      <a:pt x="1241" y="228"/>
                    </a:cubicBezTo>
                    <a:lnTo>
                      <a:pt x="0" y="228"/>
                    </a:lnTo>
                    <a:lnTo>
                      <a:pt x="0" y="85"/>
                    </a:ln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  <a:headEnd/>
                <a:tailEnd/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endParaRPr lang="ko-KR" altLang="en-US" sz="1200" b="1" i="1">
                  <a:solidFill>
                    <a:srgbClr val="000000"/>
                  </a:solidFill>
                  <a:effectLst/>
                  <a:latin typeface="굴림체" pitchFamily="49" charset="-127"/>
                  <a:ea typeface="굴림체" pitchFamily="49" charset="-127"/>
                </a:endParaRPr>
              </a:p>
            </p:txBody>
          </p:sp>
          <p:sp>
            <p:nvSpPr>
              <p:cNvPr id="10" name="Text Box 12"/>
              <p:cNvSpPr txBox="1">
                <a:spLocks noChangeArrowheads="1"/>
              </p:cNvSpPr>
              <p:nvPr/>
            </p:nvSpPr>
            <p:spPr bwMode="auto">
              <a:xfrm>
                <a:off x="453713" y="1226388"/>
                <a:ext cx="1869801" cy="292388"/>
              </a:xfrm>
              <a:prstGeom prst="rect">
                <a:avLst/>
              </a:prstGeom>
              <a:noFill/>
              <a:ln>
                <a:noFill/>
                <a:headEnd/>
                <a:tailEnd/>
              </a:ln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marL="0" marR="0" lvl="0" indent="0" algn="dist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3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휴먼명조" panose="02010504000101010101" pitchFamily="2" charset="-127"/>
                    <a:ea typeface="휴먼명조" panose="02010504000101010101" pitchFamily="2" charset="-127"/>
                  </a:rPr>
                  <a:t>DESIGN</a:t>
                </a:r>
                <a:r>
                  <a:rPr kumimoji="0" lang="en-US" altLang="ko-KR" sz="1300" b="1" i="0" u="none" strike="noStrike" kern="0" cap="none" spc="0" normalizeH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휴먼명조" panose="02010504000101010101" pitchFamily="2" charset="-127"/>
                    <a:ea typeface="휴먼명조" panose="02010504000101010101" pitchFamily="2" charset="-127"/>
                  </a:rPr>
                  <a:t> CONCEPT</a:t>
                </a:r>
                <a:endParaRPr kumimoji="0" lang="ko-KR" altLang="en-US" sz="13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휴먼명조" panose="02010504000101010101" pitchFamily="2" charset="-127"/>
                  <a:ea typeface="휴먼명조" panose="02010504000101010101" pitchFamily="2" charset="-127"/>
                </a:endParaRPr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539552" y="1684685"/>
              <a:ext cx="7992888" cy="46166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en-US" altLang="ko-KR" sz="1400" b="1" dirty="0" smtClean="0">
                  <a:solidFill>
                    <a:schemeClr val="accent6">
                      <a:lumMod val="50000"/>
                    </a:schemeClr>
                  </a:solidFill>
                  <a:effectLst/>
                  <a:latin typeface="나눔고딕" panose="020D0604000000000000" pitchFamily="50" charset="-127"/>
                  <a:ea typeface="나눔고딕" panose="020D0604000000000000" pitchFamily="50" charset="-127"/>
                </a:rPr>
                <a:t>“</a:t>
              </a:r>
              <a:r>
                <a:rPr lang="en-US" altLang="ko-KR" sz="1400" b="1">
                  <a:solidFill>
                    <a:schemeClr val="accent6">
                      <a:lumMod val="50000"/>
                    </a:schemeClr>
                  </a:solidFill>
                  <a:effectLst/>
                  <a:latin typeface="나눔고딕" panose="020D0604000000000000" pitchFamily="50" charset="-127"/>
                  <a:ea typeface="나눔고딕" panose="020D0604000000000000" pitchFamily="50" charset="-127"/>
                </a:rPr>
                <a:t>Based </a:t>
              </a:r>
              <a:r>
                <a:rPr lang="en-US" altLang="ko-KR" sz="1400" b="1" smtClean="0">
                  <a:solidFill>
                    <a:schemeClr val="accent6">
                      <a:lumMod val="50000"/>
                    </a:schemeClr>
                  </a:solidFill>
                  <a:effectLst/>
                  <a:latin typeface="나눔고딕" panose="020D0604000000000000" pitchFamily="50" charset="-127"/>
                  <a:ea typeface="나눔고딕" panose="020D0604000000000000" pitchFamily="50" charset="-127"/>
                </a:rPr>
                <a:t>on </a:t>
              </a:r>
              <a:r>
                <a:rPr lang="en-US" altLang="ko-KR" sz="1400" b="1" dirty="0">
                  <a:solidFill>
                    <a:schemeClr val="accent6">
                      <a:lumMod val="50000"/>
                    </a:schemeClr>
                  </a:solidFill>
                  <a:effectLst/>
                  <a:latin typeface="나눔고딕" panose="020D0604000000000000" pitchFamily="50" charset="-127"/>
                  <a:ea typeface="나눔고딕" panose="020D0604000000000000" pitchFamily="50" charset="-127"/>
                </a:rPr>
                <a:t>Motor company's spec”</a:t>
              </a:r>
            </a:p>
            <a:p>
              <a:pPr algn="l">
                <a:lnSpc>
                  <a:spcPct val="150000"/>
                </a:lnSpc>
              </a:pPr>
              <a:r>
                <a:rPr lang="en-US" altLang="ko-KR" sz="1400" dirty="0">
                  <a:effectLst/>
                  <a:latin typeface="나눔고딕" panose="020D0604000000000000" pitchFamily="50" charset="-127"/>
                  <a:ea typeface="나눔고딕" panose="020D0604000000000000" pitchFamily="50" charset="-127"/>
                </a:rPr>
                <a:t>1. </a:t>
              </a:r>
              <a:r>
                <a:rPr lang="en-US" altLang="ko-KR" sz="1400" b="1" dirty="0">
                  <a:effectLst/>
                  <a:latin typeface="나눔고딕" panose="020D0604000000000000" pitchFamily="50" charset="-127"/>
                  <a:ea typeface="나눔고딕" panose="020D0604000000000000" pitchFamily="50" charset="-127"/>
                </a:rPr>
                <a:t>Consider common use for all the world</a:t>
              </a:r>
            </a:p>
            <a:p>
              <a:pPr algn="l">
                <a:lnSpc>
                  <a:spcPct val="150000"/>
                </a:lnSpc>
              </a:pPr>
              <a:r>
                <a:rPr lang="en-US" altLang="ko-KR" sz="1400" dirty="0" smtClean="0">
                  <a:effectLst/>
                  <a:latin typeface="나눔고딕" panose="020D0604000000000000" pitchFamily="50" charset="-127"/>
                  <a:ea typeface="나눔고딕" panose="020D0604000000000000" pitchFamily="50" charset="-127"/>
                </a:rPr>
                <a:t>     -Safety </a:t>
              </a:r>
              <a:r>
                <a:rPr lang="en-US" altLang="ko-KR" sz="1400" dirty="0">
                  <a:effectLst/>
                  <a:latin typeface="나눔고딕" panose="020D0604000000000000" pitchFamily="50" charset="-127"/>
                  <a:ea typeface="나눔고딕" panose="020D0604000000000000" pitchFamily="50" charset="-127"/>
                </a:rPr>
                <a:t>regulation(EMC, Car maker's request etc</a:t>
              </a:r>
              <a:r>
                <a:rPr lang="en-US" altLang="ko-KR" sz="1400" dirty="0" smtClean="0">
                  <a:effectLst/>
                  <a:latin typeface="나눔고딕" panose="020D0604000000000000" pitchFamily="50" charset="-127"/>
                  <a:ea typeface="나눔고딕" panose="020D0604000000000000" pitchFamily="50" charset="-127"/>
                </a:rPr>
                <a:t>.)</a:t>
              </a:r>
            </a:p>
            <a:p>
              <a:pPr algn="l">
                <a:lnSpc>
                  <a:spcPct val="150000"/>
                </a:lnSpc>
              </a:pPr>
              <a:r>
                <a:rPr lang="en-US" altLang="ko-KR" sz="1400" dirty="0" smtClean="0">
                  <a:effectLst/>
                  <a:latin typeface="나눔고딕" panose="020D0604000000000000" pitchFamily="50" charset="-127"/>
                  <a:ea typeface="나눔고딕" panose="020D0604000000000000" pitchFamily="50" charset="-127"/>
                </a:rPr>
                <a:t>     -LIN </a:t>
              </a:r>
              <a:r>
                <a:rPr lang="en-US" altLang="ko-KR" sz="1400" dirty="0">
                  <a:effectLst/>
                  <a:latin typeface="나눔고딕" panose="020D0604000000000000" pitchFamily="50" charset="-127"/>
                  <a:ea typeface="나눔고딕" panose="020D0604000000000000" pitchFamily="50" charset="-127"/>
                </a:rPr>
                <a:t>communication/ use common LIN </a:t>
              </a:r>
              <a:r>
                <a:rPr lang="en-US" altLang="ko-KR" sz="1400" dirty="0" smtClean="0">
                  <a:effectLst/>
                  <a:latin typeface="나눔고딕" panose="020D0604000000000000" pitchFamily="50" charset="-127"/>
                  <a:ea typeface="나눔고딕" panose="020D0604000000000000" pitchFamily="50" charset="-127"/>
                </a:rPr>
                <a:t>map</a:t>
              </a:r>
              <a:endParaRPr lang="en-US" altLang="ko-KR" sz="1400" dirty="0">
                <a:effectLst/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pPr algn="l">
                <a:lnSpc>
                  <a:spcPct val="150000"/>
                </a:lnSpc>
              </a:pPr>
              <a:endParaRPr lang="en-US" altLang="ko-KR" sz="1400" dirty="0">
                <a:effectLst/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pPr algn="l">
                <a:lnSpc>
                  <a:spcPct val="150000"/>
                </a:lnSpc>
              </a:pPr>
              <a:r>
                <a:rPr lang="en-US" altLang="ko-KR" sz="1400" b="1" dirty="0">
                  <a:effectLst/>
                  <a:latin typeface="나눔고딕" panose="020D0604000000000000" pitchFamily="50" charset="-127"/>
                  <a:ea typeface="나눔고딕" panose="020D0604000000000000" pitchFamily="50" charset="-127"/>
                </a:rPr>
                <a:t>2. Reduce the possible </a:t>
              </a:r>
              <a:r>
                <a:rPr lang="en-US" altLang="ko-KR" sz="1400" b="1" dirty="0" smtClean="0">
                  <a:effectLst/>
                  <a:latin typeface="나눔고딕" panose="020D0604000000000000" pitchFamily="50" charset="-127"/>
                  <a:ea typeface="나눔고딕" panose="020D0604000000000000" pitchFamily="50" charset="-127"/>
                </a:rPr>
                <a:t>size</a:t>
              </a:r>
            </a:p>
            <a:p>
              <a:pPr algn="l">
                <a:lnSpc>
                  <a:spcPct val="150000"/>
                </a:lnSpc>
              </a:pPr>
              <a:r>
                <a:rPr lang="en-US" altLang="ko-KR" sz="1400" dirty="0" smtClean="0">
                  <a:effectLst/>
                  <a:latin typeface="나눔고딕" panose="020D0604000000000000" pitchFamily="50" charset="-127"/>
                  <a:ea typeface="나눔고딕" panose="020D0604000000000000" pitchFamily="50" charset="-127"/>
                </a:rPr>
                <a:t>     -Convergence </a:t>
              </a:r>
              <a:r>
                <a:rPr lang="en-US" altLang="ko-KR" sz="1400" dirty="0">
                  <a:effectLst/>
                  <a:latin typeface="나눔고딕" panose="020D0604000000000000" pitchFamily="50" charset="-127"/>
                  <a:ea typeface="나눔고딕" panose="020D0604000000000000" pitchFamily="50" charset="-127"/>
                </a:rPr>
                <a:t>development </a:t>
              </a:r>
              <a:r>
                <a:rPr lang="en-US" altLang="ko-KR" sz="1400" dirty="0" smtClean="0">
                  <a:effectLst/>
                  <a:latin typeface="나눔고딕" panose="020D0604000000000000" pitchFamily="50" charset="-127"/>
                  <a:ea typeface="나눔고딕" panose="020D0604000000000000" pitchFamily="50" charset="-127"/>
                </a:rPr>
                <a:t>considered</a:t>
              </a:r>
            </a:p>
            <a:p>
              <a:pPr algn="l">
                <a:lnSpc>
                  <a:spcPct val="150000"/>
                </a:lnSpc>
              </a:pPr>
              <a:r>
                <a:rPr lang="en-US" altLang="ko-KR" sz="1400" dirty="0">
                  <a:effectLst/>
                  <a:latin typeface="나눔고딕" panose="020D0604000000000000" pitchFamily="50" charset="-127"/>
                  <a:ea typeface="나눔고딕" panose="020D0604000000000000" pitchFamily="50" charset="-127"/>
                </a:rPr>
                <a:t> </a:t>
              </a:r>
              <a:r>
                <a:rPr lang="en-US" altLang="ko-KR" sz="1400" dirty="0" smtClean="0">
                  <a:effectLst/>
                  <a:latin typeface="나눔고딕" panose="020D0604000000000000" pitchFamily="50" charset="-127"/>
                  <a:ea typeface="나눔고딕" panose="020D0604000000000000" pitchFamily="50" charset="-127"/>
                </a:rPr>
                <a:t>    -Minimize </a:t>
              </a:r>
              <a:r>
                <a:rPr lang="en-US" altLang="ko-KR" sz="1400" dirty="0">
                  <a:effectLst/>
                  <a:latin typeface="나눔고딕" panose="020D0604000000000000" pitchFamily="50" charset="-127"/>
                  <a:ea typeface="나눔고딕" panose="020D0604000000000000" pitchFamily="50" charset="-127"/>
                </a:rPr>
                <a:t>WIRING HARNESS &amp; CONNECTOR </a:t>
              </a:r>
              <a:r>
                <a:rPr lang="en-US" altLang="ko-KR" sz="1400" dirty="0" smtClean="0">
                  <a:effectLst/>
                  <a:latin typeface="나눔고딕" panose="020D0604000000000000" pitchFamily="50" charset="-127"/>
                  <a:ea typeface="나눔고딕" panose="020D0604000000000000" pitchFamily="50" charset="-127"/>
                </a:rPr>
                <a:t>showing</a:t>
              </a:r>
            </a:p>
            <a:p>
              <a:pPr algn="l">
                <a:lnSpc>
                  <a:spcPct val="150000"/>
                </a:lnSpc>
              </a:pPr>
              <a:r>
                <a:rPr lang="en-US" altLang="ko-KR" sz="1400" dirty="0">
                  <a:effectLst/>
                  <a:latin typeface="나눔고딕" panose="020D0604000000000000" pitchFamily="50" charset="-127"/>
                  <a:ea typeface="나눔고딕" panose="020D0604000000000000" pitchFamily="50" charset="-127"/>
                </a:rPr>
                <a:t> </a:t>
              </a:r>
              <a:r>
                <a:rPr lang="en-US" altLang="ko-KR" sz="1400" dirty="0" smtClean="0">
                  <a:effectLst/>
                  <a:latin typeface="나눔고딕" panose="020D0604000000000000" pitchFamily="50" charset="-127"/>
                  <a:ea typeface="나눔고딕" panose="020D0604000000000000" pitchFamily="50" charset="-127"/>
                </a:rPr>
                <a:t>    -Not </a:t>
              </a:r>
              <a:r>
                <a:rPr lang="en-US" altLang="ko-KR" sz="1400" dirty="0">
                  <a:effectLst/>
                  <a:latin typeface="나눔고딕" panose="020D0604000000000000" pitchFamily="50" charset="-127"/>
                  <a:ea typeface="나눔고딕" panose="020D0604000000000000" pitchFamily="50" charset="-127"/>
                </a:rPr>
                <a:t>to interfere during MIRROR moving for adjusting</a:t>
              </a:r>
              <a:r>
                <a:rPr lang="en-US" altLang="ko-KR" sz="1400" dirty="0" smtClean="0">
                  <a:effectLst/>
                  <a:latin typeface="나눔고딕" panose="020D0604000000000000" pitchFamily="50" charset="-127"/>
                  <a:ea typeface="나눔고딕" panose="020D0604000000000000" pitchFamily="50" charset="-127"/>
                </a:rPr>
                <a:t>.</a:t>
              </a:r>
            </a:p>
            <a:p>
              <a:pPr algn="l">
                <a:lnSpc>
                  <a:spcPct val="150000"/>
                </a:lnSpc>
              </a:pPr>
              <a:r>
                <a:rPr lang="en-US" altLang="ko-KR" sz="1400" dirty="0" smtClean="0">
                  <a:effectLst/>
                  <a:latin typeface="나눔고딕" panose="020D0604000000000000" pitchFamily="50" charset="-127"/>
                  <a:ea typeface="나눔고딕" panose="020D0604000000000000" pitchFamily="50" charset="-127"/>
                </a:rPr>
                <a:t>     </a:t>
              </a:r>
              <a:r>
                <a:rPr lang="en-US" altLang="ko-KR" sz="1400" b="1" dirty="0" smtClean="0">
                  <a:effectLst/>
                  <a:latin typeface="나눔고딕" panose="020D0604000000000000" pitchFamily="50" charset="-127"/>
                  <a:ea typeface="나눔고딕" panose="020D0604000000000000" pitchFamily="50" charset="-127"/>
                </a:rPr>
                <a:t>-Consider </a:t>
              </a:r>
              <a:r>
                <a:rPr lang="en-US" altLang="ko-KR" sz="1400" b="1" dirty="0">
                  <a:effectLst/>
                  <a:latin typeface="나눔고딕" panose="020D0604000000000000" pitchFamily="50" charset="-127"/>
                  <a:ea typeface="나눔고딕" panose="020D0604000000000000" pitchFamily="50" charset="-127"/>
                </a:rPr>
                <a:t>cost savings </a:t>
              </a:r>
            </a:p>
            <a:p>
              <a:pPr algn="l">
                <a:lnSpc>
                  <a:spcPct val="150000"/>
                </a:lnSpc>
              </a:pPr>
              <a:endParaRPr lang="en-US" altLang="ko-KR" sz="1400" dirty="0">
                <a:effectLst/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pPr algn="l">
                <a:lnSpc>
                  <a:spcPct val="150000"/>
                </a:lnSpc>
              </a:pPr>
              <a:r>
                <a:rPr lang="en-US" altLang="ko-KR" sz="1400" b="1" dirty="0">
                  <a:effectLst/>
                  <a:latin typeface="나눔고딕" panose="020D0604000000000000" pitchFamily="50" charset="-127"/>
                  <a:ea typeface="나눔고딕" panose="020D0604000000000000" pitchFamily="50" charset="-127"/>
                </a:rPr>
                <a:t>3. </a:t>
              </a:r>
              <a:r>
                <a:rPr lang="en-US" altLang="ko-KR" sz="1400" b="1" dirty="0" smtClean="0">
                  <a:effectLst/>
                  <a:latin typeface="나눔고딕" panose="020D0604000000000000" pitchFamily="50" charset="-127"/>
                  <a:ea typeface="나눔고딕" panose="020D0604000000000000" pitchFamily="50" charset="-127"/>
                </a:rPr>
                <a:t>Function</a:t>
              </a:r>
            </a:p>
            <a:p>
              <a:pPr algn="l">
                <a:lnSpc>
                  <a:spcPct val="150000"/>
                </a:lnSpc>
              </a:pPr>
              <a:r>
                <a:rPr lang="en-US" altLang="ko-KR" sz="1400" dirty="0" smtClean="0">
                  <a:effectLst/>
                  <a:latin typeface="나눔고딕" panose="020D0604000000000000" pitchFamily="50" charset="-127"/>
                  <a:ea typeface="나눔고딕" panose="020D0604000000000000" pitchFamily="50" charset="-127"/>
                </a:rPr>
                <a:t>    -NO </a:t>
              </a:r>
              <a:r>
                <a:rPr lang="en-US" altLang="ko-KR" sz="1400" dirty="0">
                  <a:effectLst/>
                  <a:latin typeface="나눔고딕" panose="020D0604000000000000" pitchFamily="50" charset="-127"/>
                  <a:ea typeface="나눔고딕" panose="020D0604000000000000" pitchFamily="50" charset="-127"/>
                </a:rPr>
                <a:t>malfunction by </a:t>
              </a:r>
              <a:r>
                <a:rPr lang="en-US" altLang="ko-KR" sz="1400" dirty="0" smtClean="0">
                  <a:effectLst/>
                  <a:latin typeface="나눔고딕" panose="020D0604000000000000" pitchFamily="50" charset="-127"/>
                  <a:ea typeface="나눔고딕" panose="020D0604000000000000" pitchFamily="50" charset="-127"/>
                </a:rPr>
                <a:t>vibration</a:t>
              </a:r>
            </a:p>
            <a:p>
              <a:pPr algn="l">
                <a:lnSpc>
                  <a:spcPct val="150000"/>
                </a:lnSpc>
              </a:pPr>
              <a:r>
                <a:rPr lang="en-US" altLang="ko-KR" sz="1400" dirty="0" smtClean="0">
                  <a:effectLst/>
                  <a:latin typeface="나눔고딕" panose="020D0604000000000000" pitchFamily="50" charset="-127"/>
                  <a:ea typeface="나눔고딕" panose="020D0604000000000000" pitchFamily="50" charset="-127"/>
                </a:rPr>
                <a:t>    -Matte </a:t>
              </a:r>
              <a:r>
                <a:rPr lang="en-US" altLang="ko-KR" sz="1400" dirty="0">
                  <a:effectLst/>
                  <a:latin typeface="나눔고딕" panose="020D0604000000000000" pitchFamily="50" charset="-127"/>
                  <a:ea typeface="나눔고딕" panose="020D0604000000000000" pitchFamily="50" charset="-127"/>
                </a:rPr>
                <a:t>Black Color Case/ silicon Gel applied</a:t>
              </a:r>
              <a:r>
                <a:rPr lang="en-US" altLang="ko-KR" sz="1400" dirty="0" smtClean="0">
                  <a:effectLst/>
                  <a:latin typeface="나눔고딕" panose="020D0604000000000000" pitchFamily="50" charset="-127"/>
                  <a:ea typeface="나눔고딕" panose="020D0604000000000000" pitchFamily="50" charset="-127"/>
                </a:rPr>
                <a:t>.</a:t>
              </a:r>
              <a:endParaRPr lang="en-US" altLang="ko-KR" sz="1400" dirty="0">
                <a:effectLst/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7" name="_x127774904" descr="EMB00002874536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509120"/>
            <a:ext cx="1860550" cy="116363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342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200" dirty="0" smtClean="0"/>
              <a:t>4-3. </a:t>
            </a:r>
            <a:r>
              <a:rPr lang="ko-KR" altLang="en-US" sz="3200" dirty="0" smtClean="0"/>
              <a:t>핵심 보유기술</a:t>
            </a:r>
            <a:endParaRPr lang="ko-KR" altLang="en-US" sz="32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D6FCB-125A-49A5-9D3E-5771703551ED}" type="slidenum">
              <a:rPr lang="ko-KR" altLang="en-US" smtClean="0"/>
              <a:pPr/>
              <a:t>13</a:t>
            </a:fld>
            <a:endParaRPr lang="ko-KR" altLang="en-US"/>
          </a:p>
        </p:txBody>
      </p:sp>
      <p:grpSp>
        <p:nvGrpSpPr>
          <p:cNvPr id="5" name="그룹 4"/>
          <p:cNvGrpSpPr/>
          <p:nvPr/>
        </p:nvGrpSpPr>
        <p:grpSpPr>
          <a:xfrm>
            <a:off x="323528" y="1268760"/>
            <a:ext cx="8424936" cy="2965688"/>
            <a:chOff x="323528" y="1196752"/>
            <a:chExt cx="8424936" cy="2965688"/>
          </a:xfrm>
        </p:grpSpPr>
        <p:grpSp>
          <p:nvGrpSpPr>
            <p:cNvPr id="6" name="그룹 5"/>
            <p:cNvGrpSpPr/>
            <p:nvPr/>
          </p:nvGrpSpPr>
          <p:grpSpPr>
            <a:xfrm>
              <a:off x="323528" y="1196752"/>
              <a:ext cx="8424936" cy="2952328"/>
              <a:chOff x="323528" y="1196752"/>
              <a:chExt cx="8424936" cy="2952328"/>
            </a:xfrm>
          </p:grpSpPr>
          <p:sp>
            <p:nvSpPr>
              <p:cNvPr id="8" name="모서리가 둥근 직사각형 7"/>
              <p:cNvSpPr/>
              <p:nvPr/>
            </p:nvSpPr>
            <p:spPr>
              <a:xfrm>
                <a:off x="323528" y="1196752"/>
                <a:ext cx="8424936" cy="2952328"/>
              </a:xfrm>
              <a:prstGeom prst="roundRect">
                <a:avLst>
                  <a:gd name="adj" fmla="val 5527"/>
                </a:avLst>
              </a:prstGeom>
              <a:solidFill>
                <a:schemeClr val="bg1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" name="Freeform 21"/>
              <p:cNvSpPr>
                <a:spLocks/>
              </p:cNvSpPr>
              <p:nvPr/>
            </p:nvSpPr>
            <p:spPr bwMode="auto">
              <a:xfrm>
                <a:off x="323528" y="1196752"/>
                <a:ext cx="1999986" cy="357187"/>
              </a:xfrm>
              <a:custGeom>
                <a:avLst/>
                <a:gdLst/>
                <a:ahLst/>
                <a:cxnLst>
                  <a:cxn ang="0">
                    <a:pos x="0" y="85"/>
                  </a:cxn>
                  <a:cxn ang="0">
                    <a:pos x="93" y="0"/>
                  </a:cxn>
                  <a:cxn ang="0">
                    <a:pos x="1548" y="0"/>
                  </a:cxn>
                  <a:cxn ang="0">
                    <a:pos x="1359" y="187"/>
                  </a:cxn>
                  <a:cxn ang="0">
                    <a:pos x="1241" y="228"/>
                  </a:cxn>
                  <a:cxn ang="0">
                    <a:pos x="0" y="228"/>
                  </a:cxn>
                  <a:cxn ang="0">
                    <a:pos x="0" y="85"/>
                  </a:cxn>
                </a:cxnLst>
                <a:rect l="0" t="0" r="r" b="b"/>
                <a:pathLst>
                  <a:path w="1548" h="229">
                    <a:moveTo>
                      <a:pt x="0" y="85"/>
                    </a:moveTo>
                    <a:cubicBezTo>
                      <a:pt x="0" y="85"/>
                      <a:pt x="18" y="10"/>
                      <a:pt x="93" y="0"/>
                    </a:cubicBezTo>
                    <a:cubicBezTo>
                      <a:pt x="820" y="0"/>
                      <a:pt x="1548" y="0"/>
                      <a:pt x="1548" y="0"/>
                    </a:cubicBezTo>
                    <a:cubicBezTo>
                      <a:pt x="1548" y="0"/>
                      <a:pt x="1453" y="93"/>
                      <a:pt x="1359" y="187"/>
                    </a:cubicBezTo>
                    <a:cubicBezTo>
                      <a:pt x="1313" y="229"/>
                      <a:pt x="1241" y="228"/>
                      <a:pt x="1241" y="228"/>
                    </a:cubicBezTo>
                    <a:lnTo>
                      <a:pt x="0" y="228"/>
                    </a:lnTo>
                    <a:lnTo>
                      <a:pt x="0" y="85"/>
                    </a:lnTo>
                    <a:close/>
                  </a:path>
                </a:pathLst>
              </a:cu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  <a:headEnd/>
                <a:tailEnd/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endParaRPr lang="ko-KR" altLang="en-US" sz="1200" b="1" i="1">
                  <a:solidFill>
                    <a:srgbClr val="000000"/>
                  </a:solidFill>
                  <a:effectLst/>
                  <a:latin typeface="굴림체" pitchFamily="49" charset="-127"/>
                  <a:ea typeface="굴림체" pitchFamily="49" charset="-127"/>
                </a:endParaRPr>
              </a:p>
            </p:txBody>
          </p:sp>
          <p:sp>
            <p:nvSpPr>
              <p:cNvPr id="10" name="Text Box 12"/>
              <p:cNvSpPr txBox="1">
                <a:spLocks noChangeArrowheads="1"/>
              </p:cNvSpPr>
              <p:nvPr/>
            </p:nvSpPr>
            <p:spPr bwMode="auto">
              <a:xfrm>
                <a:off x="453713" y="1196752"/>
                <a:ext cx="1598007" cy="292388"/>
              </a:xfrm>
              <a:prstGeom prst="rect">
                <a:avLst/>
              </a:prstGeom>
              <a:noFill/>
              <a:ln>
                <a:noFill/>
                <a:headEnd/>
                <a:tailEnd/>
              </a:ln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marL="0" marR="0" lvl="0" indent="0" algn="dist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3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맑은 고딕" pitchFamily="50" charset="-127"/>
                    <a:ea typeface="휴먼명조" panose="02010504000101010101"/>
                  </a:rPr>
                  <a:t>1. </a:t>
                </a:r>
                <a:r>
                  <a:rPr kumimoji="0" lang="ko-KR" altLang="en-US" sz="13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맑은 고딕" pitchFamily="50" charset="-127"/>
                    <a:ea typeface="휴먼명조" panose="02010504000101010101"/>
                  </a:rPr>
                  <a:t>핵심 기술 소개</a:t>
                </a:r>
                <a:endParaRPr kumimoji="0" lang="ko-KR" altLang="en-US" sz="13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휴먼명조" panose="02010504000101010101" pitchFamily="2" charset="-127"/>
                  <a:ea typeface="휴먼명조" panose="02010504000101010101" pitchFamily="2" charset="-127"/>
                </a:endParaRPr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539552" y="1484784"/>
              <a:ext cx="8064896" cy="267765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342900" indent="-342900" algn="l">
                <a:lnSpc>
                  <a:spcPct val="150000"/>
                </a:lnSpc>
                <a:buFont typeface="+mj-lt"/>
                <a:buAutoNum type="arabicPeriod"/>
              </a:pPr>
              <a:r>
                <a:rPr lang="ko-KR" altLang="en-US" sz="1400" dirty="0">
                  <a:effectLst/>
                  <a:latin typeface="휴먼명조" panose="02010504000101010101" pitchFamily="2" charset="-127"/>
                  <a:ea typeface="휴먼명조" panose="02010504000101010101" pitchFamily="2" charset="-127"/>
                </a:rPr>
                <a:t>주변 광 영향을 줄이기 위해 발광소자와 수광소자를 경사지게 일렬로 배열</a:t>
              </a:r>
            </a:p>
            <a:p>
              <a:pPr lvl="1" algn="l">
                <a:lnSpc>
                  <a:spcPct val="150000"/>
                </a:lnSpc>
              </a:pPr>
              <a:r>
                <a:rPr lang="en-US" altLang="ko-KR" sz="1400" dirty="0" smtClean="0">
                  <a:effectLst/>
                  <a:latin typeface="휴먼명조" panose="02010504000101010101" pitchFamily="2" charset="-127"/>
                  <a:ea typeface="휴먼명조" panose="02010504000101010101" pitchFamily="2" charset="-127"/>
                </a:rPr>
                <a:t>-</a:t>
              </a:r>
              <a:r>
                <a:rPr lang="ko-KR" altLang="en-US" sz="1400" dirty="0" smtClean="0">
                  <a:effectLst/>
                  <a:latin typeface="휴먼명조" panose="02010504000101010101" pitchFamily="2" charset="-127"/>
                  <a:ea typeface="휴먼명조" panose="02010504000101010101" pitchFamily="2" charset="-127"/>
                </a:rPr>
                <a:t>빗방울이 </a:t>
              </a:r>
              <a:r>
                <a:rPr lang="ko-KR" altLang="en-US" sz="1400" dirty="0">
                  <a:effectLst/>
                  <a:latin typeface="휴먼명조" panose="02010504000101010101" pitchFamily="2" charset="-127"/>
                  <a:ea typeface="휴먼명조" panose="02010504000101010101" pitchFamily="2" charset="-127"/>
                </a:rPr>
                <a:t>유리창에 떨어질 때 빗방울에서 광원 방향으로 반사 되는 광량을 수신하여 </a:t>
              </a:r>
              <a:endParaRPr lang="en-US" altLang="ko-KR" sz="1400" dirty="0" smtClean="0">
                <a:effectLst/>
                <a:latin typeface="휴먼명조" panose="02010504000101010101" pitchFamily="2" charset="-127"/>
                <a:ea typeface="휴먼명조" panose="02010504000101010101" pitchFamily="2" charset="-127"/>
              </a:endParaRPr>
            </a:p>
            <a:p>
              <a:pPr lvl="1" algn="l">
                <a:lnSpc>
                  <a:spcPct val="150000"/>
                </a:lnSpc>
              </a:pPr>
              <a:r>
                <a:rPr lang="en-US" altLang="ko-KR" sz="1400" dirty="0">
                  <a:effectLst/>
                  <a:latin typeface="휴먼명조" panose="02010504000101010101" pitchFamily="2" charset="-127"/>
                  <a:ea typeface="휴먼명조" panose="02010504000101010101" pitchFamily="2" charset="-127"/>
                </a:rPr>
                <a:t> </a:t>
              </a:r>
              <a:r>
                <a:rPr lang="en-US" altLang="ko-KR" sz="1400" dirty="0" smtClean="0">
                  <a:effectLst/>
                  <a:latin typeface="휴먼명조" panose="02010504000101010101" pitchFamily="2" charset="-127"/>
                  <a:ea typeface="휴먼명조" panose="02010504000101010101" pitchFamily="2" charset="-127"/>
                </a:rPr>
                <a:t>     </a:t>
              </a:r>
              <a:r>
                <a:rPr lang="ko-KR" altLang="en-US" sz="1400" dirty="0" smtClean="0">
                  <a:effectLst/>
                  <a:latin typeface="휴먼명조" panose="02010504000101010101" pitchFamily="2" charset="-127"/>
                  <a:ea typeface="휴먼명조" panose="02010504000101010101" pitchFamily="2" charset="-127"/>
                </a:rPr>
                <a:t>빗방울 </a:t>
              </a:r>
              <a:r>
                <a:rPr lang="ko-KR" altLang="en-US" sz="1400" dirty="0">
                  <a:effectLst/>
                  <a:latin typeface="휴먼명조" panose="02010504000101010101" pitchFamily="2" charset="-127"/>
                  <a:ea typeface="휴먼명조" panose="02010504000101010101" pitchFamily="2" charset="-127"/>
                </a:rPr>
                <a:t>양 인식</a:t>
              </a:r>
            </a:p>
            <a:p>
              <a:pPr lvl="1" algn="l">
                <a:lnSpc>
                  <a:spcPct val="150000"/>
                </a:lnSpc>
              </a:pPr>
              <a:r>
                <a:rPr lang="en-US" altLang="ko-KR" sz="1400" dirty="0" smtClean="0">
                  <a:effectLst/>
                  <a:latin typeface="휴먼명조" panose="02010504000101010101" pitchFamily="2" charset="-127"/>
                  <a:ea typeface="휴먼명조" panose="02010504000101010101" pitchFamily="2" charset="-127"/>
                </a:rPr>
                <a:t>-</a:t>
              </a:r>
              <a:r>
                <a:rPr lang="ko-KR" altLang="en-US" sz="1400" dirty="0" smtClean="0">
                  <a:effectLst/>
                  <a:latin typeface="휴먼명조" panose="02010504000101010101" pitchFamily="2" charset="-127"/>
                  <a:ea typeface="휴먼명조" panose="02010504000101010101" pitchFamily="2" charset="-127"/>
                </a:rPr>
                <a:t>빗방울에 </a:t>
              </a:r>
              <a:r>
                <a:rPr lang="ko-KR" altLang="en-US" sz="1400" dirty="0">
                  <a:effectLst/>
                  <a:latin typeface="휴먼명조" panose="02010504000101010101" pitchFamily="2" charset="-127"/>
                  <a:ea typeface="휴먼명조" panose="02010504000101010101" pitchFamily="2" charset="-127"/>
                </a:rPr>
                <a:t>반사되는 광 외에 유리창에 반사되는 광은 구조적으로 수광하지 못하게 방지</a:t>
              </a:r>
            </a:p>
            <a:p>
              <a:pPr marL="342900" indent="-342900" algn="l">
                <a:lnSpc>
                  <a:spcPct val="150000"/>
                </a:lnSpc>
                <a:buFont typeface="+mj-lt"/>
                <a:buAutoNum type="arabicPeriod"/>
              </a:pPr>
              <a:r>
                <a:rPr lang="ko-KR" altLang="en-US" sz="1400" dirty="0">
                  <a:effectLst/>
                  <a:latin typeface="휴먼명조" panose="02010504000101010101" pitchFamily="2" charset="-127"/>
                  <a:ea typeface="휴먼명조" panose="02010504000101010101" pitchFamily="2" charset="-127"/>
                </a:rPr>
                <a:t>발광소자에 변조된</a:t>
              </a:r>
              <a:r>
                <a:rPr lang="en-US" altLang="ko-KR" sz="1400" dirty="0">
                  <a:effectLst/>
                  <a:latin typeface="휴먼명조" panose="02010504000101010101" pitchFamily="2" charset="-127"/>
                  <a:ea typeface="휴먼명조" panose="02010504000101010101" pitchFamily="2" charset="-127"/>
                </a:rPr>
                <a:t>(</a:t>
              </a:r>
              <a:r>
                <a:rPr lang="ko-KR" altLang="en-US" sz="1400" dirty="0">
                  <a:effectLst/>
                  <a:latin typeface="휴먼명조" panose="02010504000101010101" pitchFamily="2" charset="-127"/>
                  <a:ea typeface="휴먼명조" panose="02010504000101010101" pitchFamily="2" charset="-127"/>
                </a:rPr>
                <a:t>펄스변조</a:t>
              </a:r>
              <a:r>
                <a:rPr lang="en-US" altLang="ko-KR" sz="1400" dirty="0">
                  <a:effectLst/>
                  <a:latin typeface="휴먼명조" panose="02010504000101010101" pitchFamily="2" charset="-127"/>
                  <a:ea typeface="휴먼명조" panose="02010504000101010101" pitchFamily="2" charset="-127"/>
                </a:rPr>
                <a:t>) </a:t>
              </a:r>
              <a:r>
                <a:rPr lang="ko-KR" altLang="en-US" sz="1400" dirty="0">
                  <a:effectLst/>
                  <a:latin typeface="휴먼명조" panose="02010504000101010101" pitchFamily="2" charset="-127"/>
                  <a:ea typeface="휴먼명조" panose="02010504000101010101" pitchFamily="2" charset="-127"/>
                </a:rPr>
                <a:t>주파수로 수 백밀리의 순간전류 출력</a:t>
              </a:r>
            </a:p>
            <a:p>
              <a:pPr lvl="1" algn="l">
                <a:lnSpc>
                  <a:spcPct val="150000"/>
                </a:lnSpc>
              </a:pPr>
              <a:r>
                <a:rPr lang="en-US" altLang="ko-KR" sz="1400" dirty="0" smtClean="0">
                  <a:effectLst/>
                  <a:latin typeface="휴먼명조" panose="02010504000101010101" pitchFamily="2" charset="-127"/>
                  <a:ea typeface="휴먼명조" panose="02010504000101010101" pitchFamily="2" charset="-127"/>
                </a:rPr>
                <a:t>-</a:t>
              </a:r>
              <a:r>
                <a:rPr lang="ko-KR" altLang="en-US" sz="1400" dirty="0" smtClean="0">
                  <a:effectLst/>
                  <a:latin typeface="휴먼명조" panose="02010504000101010101" pitchFamily="2" charset="-127"/>
                  <a:ea typeface="휴먼명조" panose="02010504000101010101" pitchFamily="2" charset="-127"/>
                </a:rPr>
                <a:t>순간 </a:t>
              </a:r>
              <a:r>
                <a:rPr lang="ko-KR" altLang="en-US" sz="1400" dirty="0">
                  <a:effectLst/>
                  <a:latin typeface="휴먼명조" panose="02010504000101010101" pitchFamily="2" charset="-127"/>
                  <a:ea typeface="휴먼명조" panose="02010504000101010101" pitchFamily="2" charset="-127"/>
                </a:rPr>
                <a:t>광원이 주변 광원</a:t>
              </a:r>
              <a:r>
                <a:rPr lang="en-US" altLang="ko-KR" sz="1400" dirty="0">
                  <a:effectLst/>
                  <a:latin typeface="휴먼명조" panose="02010504000101010101" pitchFamily="2" charset="-127"/>
                  <a:ea typeface="휴먼명조" panose="02010504000101010101" pitchFamily="2" charset="-127"/>
                </a:rPr>
                <a:t>(</a:t>
              </a:r>
              <a:r>
                <a:rPr lang="ko-KR" altLang="en-US" sz="1400" dirty="0">
                  <a:effectLst/>
                  <a:latin typeface="휴먼명조" panose="02010504000101010101" pitchFamily="2" charset="-127"/>
                  <a:ea typeface="휴먼명조" panose="02010504000101010101" pitchFamily="2" charset="-127"/>
                </a:rPr>
                <a:t>태양광</a:t>
              </a:r>
              <a:r>
                <a:rPr lang="en-US" altLang="ko-KR" sz="1400" dirty="0">
                  <a:effectLst/>
                  <a:latin typeface="휴먼명조" panose="02010504000101010101" pitchFamily="2" charset="-127"/>
                  <a:ea typeface="휴먼명조" panose="02010504000101010101" pitchFamily="2" charset="-127"/>
                </a:rPr>
                <a:t>, </a:t>
              </a:r>
              <a:r>
                <a:rPr lang="ko-KR" altLang="en-US" sz="1400" dirty="0">
                  <a:effectLst/>
                  <a:latin typeface="휴먼명조" panose="02010504000101010101" pitchFamily="2" charset="-127"/>
                  <a:ea typeface="휴먼명조" panose="02010504000101010101" pitchFamily="2" charset="-127"/>
                </a:rPr>
                <a:t>기타 </a:t>
              </a:r>
              <a:r>
                <a:rPr lang="en-US" altLang="ko-KR" sz="1400" dirty="0">
                  <a:effectLst/>
                  <a:latin typeface="휴먼명조" panose="02010504000101010101" pitchFamily="2" charset="-127"/>
                  <a:ea typeface="휴먼명조" panose="02010504000101010101" pitchFamily="2" charset="-127"/>
                </a:rPr>
                <a:t>IR</a:t>
              </a:r>
              <a:r>
                <a:rPr lang="ko-KR" altLang="en-US" sz="1400" dirty="0">
                  <a:effectLst/>
                  <a:latin typeface="휴먼명조" panose="02010504000101010101" pitchFamily="2" charset="-127"/>
                  <a:ea typeface="휴먼명조" panose="02010504000101010101" pitchFamily="2" charset="-127"/>
                </a:rPr>
                <a:t>광 등</a:t>
              </a:r>
              <a:r>
                <a:rPr lang="en-US" altLang="ko-KR" sz="1400" dirty="0">
                  <a:effectLst/>
                  <a:latin typeface="휴먼명조" panose="02010504000101010101" pitchFamily="2" charset="-127"/>
                  <a:ea typeface="휴먼명조" panose="02010504000101010101" pitchFamily="2" charset="-127"/>
                </a:rPr>
                <a:t>)</a:t>
              </a:r>
              <a:r>
                <a:rPr lang="ko-KR" altLang="en-US" sz="1400" dirty="0">
                  <a:effectLst/>
                  <a:latin typeface="휴먼명조" panose="02010504000101010101" pitchFamily="2" charset="-127"/>
                  <a:ea typeface="휴먼명조" panose="02010504000101010101" pitchFamily="2" charset="-127"/>
                </a:rPr>
                <a:t>보다 높게 발광 시켜 주변광원에 의한 에러 </a:t>
              </a:r>
              <a:r>
                <a:rPr lang="ko-KR" altLang="en-US" sz="1400" dirty="0" smtClean="0">
                  <a:effectLst/>
                  <a:latin typeface="휴먼명조" panose="02010504000101010101" pitchFamily="2" charset="-127"/>
                  <a:ea typeface="휴먼명조" panose="02010504000101010101" pitchFamily="2" charset="-127"/>
                </a:rPr>
                <a:t>  </a:t>
              </a:r>
              <a:endParaRPr lang="en-US" altLang="ko-KR" sz="1400" dirty="0" smtClean="0">
                <a:effectLst/>
                <a:latin typeface="휴먼명조" panose="02010504000101010101" pitchFamily="2" charset="-127"/>
                <a:ea typeface="휴먼명조" panose="02010504000101010101" pitchFamily="2" charset="-127"/>
              </a:endParaRPr>
            </a:p>
            <a:p>
              <a:pPr lvl="1" algn="l">
                <a:lnSpc>
                  <a:spcPct val="150000"/>
                </a:lnSpc>
              </a:pPr>
              <a:r>
                <a:rPr lang="en-US" altLang="ko-KR" sz="1400" dirty="0">
                  <a:effectLst/>
                  <a:latin typeface="휴먼명조" panose="02010504000101010101" pitchFamily="2" charset="-127"/>
                  <a:ea typeface="휴먼명조" panose="02010504000101010101" pitchFamily="2" charset="-127"/>
                </a:rPr>
                <a:t> </a:t>
              </a:r>
              <a:r>
                <a:rPr lang="ko-KR" altLang="en-US" sz="1400" dirty="0" smtClean="0">
                  <a:effectLst/>
                  <a:latin typeface="휴먼명조" panose="02010504000101010101" pitchFamily="2" charset="-127"/>
                  <a:ea typeface="휴먼명조" panose="02010504000101010101" pitchFamily="2" charset="-127"/>
                </a:rPr>
                <a:t>방지</a:t>
              </a:r>
              <a:endParaRPr lang="ko-KR" altLang="en-US" sz="1400" dirty="0">
                <a:effectLst/>
                <a:latin typeface="휴먼명조" panose="02010504000101010101" pitchFamily="2" charset="-127"/>
                <a:ea typeface="휴먼명조" panose="02010504000101010101" pitchFamily="2" charset="-127"/>
              </a:endParaRPr>
            </a:p>
            <a:p>
              <a:pPr marL="342900" indent="-342900" algn="l">
                <a:lnSpc>
                  <a:spcPct val="150000"/>
                </a:lnSpc>
                <a:buFont typeface="+mj-lt"/>
                <a:buAutoNum type="arabicPeriod"/>
              </a:pPr>
              <a:r>
                <a:rPr lang="ko-KR" altLang="en-US" sz="1400" dirty="0">
                  <a:effectLst/>
                  <a:latin typeface="휴먼명조" panose="02010504000101010101" pitchFamily="2" charset="-127"/>
                  <a:ea typeface="휴먼명조" panose="02010504000101010101" pitchFamily="2" charset="-127"/>
                </a:rPr>
                <a:t>다수의 광원과 수광소자를 설치하여 빗방울 낙하지점을 여러 구역으로 나누어 감지 가능</a:t>
              </a:r>
            </a:p>
          </p:txBody>
        </p:sp>
      </p:grpSp>
      <p:sp>
        <p:nvSpPr>
          <p:cNvPr id="11" name="직사각형 10"/>
          <p:cNvSpPr/>
          <p:nvPr/>
        </p:nvSpPr>
        <p:spPr>
          <a:xfrm>
            <a:off x="127962" y="908720"/>
            <a:ext cx="424026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400" b="1" dirty="0">
                <a:effectLst/>
                <a:latin typeface="휴먼명조" panose="02010504000101010101" pitchFamily="2" charset="-127"/>
                <a:ea typeface="휴먼명조" panose="02010504000101010101" pitchFamily="2" charset="-127"/>
              </a:rPr>
              <a:t>주파수 변조와 일렬 배열 방식을 이용한 레인센서</a:t>
            </a:r>
            <a:endParaRPr lang="ko-KR" altLang="en-US" sz="1400" dirty="0">
              <a:latin typeface="휴먼명조" panose="02010504000101010101" pitchFamily="2" charset="-127"/>
              <a:ea typeface="휴먼명조" panose="02010504000101010101" pitchFamily="2" charset="-127"/>
            </a:endParaRPr>
          </a:p>
        </p:txBody>
      </p:sp>
      <p:grpSp>
        <p:nvGrpSpPr>
          <p:cNvPr id="12" name="그룹 11"/>
          <p:cNvGrpSpPr/>
          <p:nvPr/>
        </p:nvGrpSpPr>
        <p:grpSpPr>
          <a:xfrm>
            <a:off x="611560" y="4365104"/>
            <a:ext cx="5184576" cy="2299476"/>
            <a:chOff x="323528" y="1196752"/>
            <a:chExt cx="5184576" cy="2299476"/>
          </a:xfrm>
        </p:grpSpPr>
        <p:grpSp>
          <p:nvGrpSpPr>
            <p:cNvPr id="13" name="그룹 12"/>
            <p:cNvGrpSpPr/>
            <p:nvPr/>
          </p:nvGrpSpPr>
          <p:grpSpPr>
            <a:xfrm>
              <a:off x="323528" y="1196752"/>
              <a:ext cx="5184576" cy="2284375"/>
              <a:chOff x="323528" y="1196752"/>
              <a:chExt cx="5184576" cy="2284375"/>
            </a:xfrm>
          </p:grpSpPr>
          <p:sp>
            <p:nvSpPr>
              <p:cNvPr id="15" name="모서리가 둥근 직사각형 14"/>
              <p:cNvSpPr/>
              <p:nvPr/>
            </p:nvSpPr>
            <p:spPr>
              <a:xfrm>
                <a:off x="323528" y="1196752"/>
                <a:ext cx="5184576" cy="2284375"/>
              </a:xfrm>
              <a:prstGeom prst="roundRect">
                <a:avLst>
                  <a:gd name="adj" fmla="val 6609"/>
                </a:avLst>
              </a:prstGeom>
              <a:solidFill>
                <a:schemeClr val="bg1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6" name="Freeform 21"/>
              <p:cNvSpPr>
                <a:spLocks/>
              </p:cNvSpPr>
              <p:nvPr/>
            </p:nvSpPr>
            <p:spPr bwMode="auto">
              <a:xfrm>
                <a:off x="323528" y="1196752"/>
                <a:ext cx="2160240" cy="357187"/>
              </a:xfrm>
              <a:custGeom>
                <a:avLst/>
                <a:gdLst/>
                <a:ahLst/>
                <a:cxnLst>
                  <a:cxn ang="0">
                    <a:pos x="0" y="85"/>
                  </a:cxn>
                  <a:cxn ang="0">
                    <a:pos x="93" y="0"/>
                  </a:cxn>
                  <a:cxn ang="0">
                    <a:pos x="1548" y="0"/>
                  </a:cxn>
                  <a:cxn ang="0">
                    <a:pos x="1359" y="187"/>
                  </a:cxn>
                  <a:cxn ang="0">
                    <a:pos x="1241" y="228"/>
                  </a:cxn>
                  <a:cxn ang="0">
                    <a:pos x="0" y="228"/>
                  </a:cxn>
                  <a:cxn ang="0">
                    <a:pos x="0" y="85"/>
                  </a:cxn>
                </a:cxnLst>
                <a:rect l="0" t="0" r="r" b="b"/>
                <a:pathLst>
                  <a:path w="1548" h="229">
                    <a:moveTo>
                      <a:pt x="0" y="85"/>
                    </a:moveTo>
                    <a:cubicBezTo>
                      <a:pt x="0" y="85"/>
                      <a:pt x="18" y="10"/>
                      <a:pt x="93" y="0"/>
                    </a:cubicBezTo>
                    <a:cubicBezTo>
                      <a:pt x="820" y="0"/>
                      <a:pt x="1548" y="0"/>
                      <a:pt x="1548" y="0"/>
                    </a:cubicBezTo>
                    <a:cubicBezTo>
                      <a:pt x="1548" y="0"/>
                      <a:pt x="1453" y="93"/>
                      <a:pt x="1359" y="187"/>
                    </a:cubicBezTo>
                    <a:cubicBezTo>
                      <a:pt x="1313" y="229"/>
                      <a:pt x="1241" y="228"/>
                      <a:pt x="1241" y="228"/>
                    </a:cubicBezTo>
                    <a:lnTo>
                      <a:pt x="0" y="228"/>
                    </a:lnTo>
                    <a:lnTo>
                      <a:pt x="0" y="85"/>
                    </a:ln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  <a:headEnd/>
                <a:tailEnd/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endParaRPr lang="ko-KR" altLang="en-US" sz="1200" b="1" i="1">
                  <a:solidFill>
                    <a:srgbClr val="000000"/>
                  </a:solidFill>
                  <a:effectLst/>
                  <a:latin typeface="굴림체" pitchFamily="49" charset="-127"/>
                  <a:ea typeface="굴림체" pitchFamily="49" charset="-127"/>
                </a:endParaRPr>
              </a:p>
            </p:txBody>
          </p:sp>
          <p:sp>
            <p:nvSpPr>
              <p:cNvPr id="17" name="Text Box 12"/>
              <p:cNvSpPr txBox="1">
                <a:spLocks noChangeArrowheads="1"/>
              </p:cNvSpPr>
              <p:nvPr/>
            </p:nvSpPr>
            <p:spPr bwMode="auto">
              <a:xfrm>
                <a:off x="453713" y="1226388"/>
                <a:ext cx="1814031" cy="292388"/>
              </a:xfrm>
              <a:prstGeom prst="rect">
                <a:avLst/>
              </a:prstGeom>
              <a:noFill/>
              <a:ln>
                <a:noFill/>
                <a:headEnd/>
                <a:tailEnd/>
              </a:ln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marL="0" marR="0" lvl="0" indent="0" algn="dist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3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맑은 고딕" pitchFamily="50" charset="-127"/>
                    <a:ea typeface="휴먼명조" panose="02010504000101010101"/>
                  </a:rPr>
                  <a:t>2. </a:t>
                </a:r>
                <a:r>
                  <a:rPr kumimoji="0" lang="ko-KR" altLang="en-US" sz="13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맑은 고딕" pitchFamily="50" charset="-127"/>
                    <a:ea typeface="휴먼명조" panose="02010504000101010101"/>
                  </a:rPr>
                  <a:t>핵심기술의 차별성</a:t>
                </a:r>
                <a:endParaRPr kumimoji="0" lang="ko-KR" altLang="en-US" sz="13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휴먼명조" panose="02010504000101010101" pitchFamily="2" charset="-127"/>
                  <a:ea typeface="휴먼명조" panose="02010504000101010101" pitchFamily="2" charset="-127"/>
                </a:endParaRPr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539552" y="1464903"/>
              <a:ext cx="4968552" cy="203132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342900" indent="-342900" algn="l">
                <a:lnSpc>
                  <a:spcPct val="150000"/>
                </a:lnSpc>
                <a:buFont typeface="+mj-lt"/>
                <a:buAutoNum type="arabicPeriod"/>
              </a:pPr>
              <a:r>
                <a:rPr lang="ko-KR" altLang="en-US" sz="1400" dirty="0">
                  <a:effectLst/>
                  <a:latin typeface="휴먼명조" panose="02010504000101010101" pitchFamily="2" charset="-127"/>
                  <a:ea typeface="휴먼명조" panose="02010504000101010101" pitchFamily="2" charset="-127"/>
                </a:rPr>
                <a:t>유리창의 주변 반사광 영향 없이 빗방울 검출 </a:t>
              </a:r>
              <a:r>
                <a:rPr lang="ko-KR" altLang="en-US" sz="1400" dirty="0" smtClean="0">
                  <a:effectLst/>
                  <a:latin typeface="휴먼명조" panose="02010504000101010101" pitchFamily="2" charset="-127"/>
                  <a:ea typeface="휴먼명조" panose="02010504000101010101" pitchFamily="2" charset="-127"/>
                </a:rPr>
                <a:t>가능</a:t>
              </a:r>
              <a:endParaRPr lang="en-US" altLang="ko-KR" sz="1400" dirty="0" smtClean="0">
                <a:effectLst/>
                <a:latin typeface="휴먼명조" panose="02010504000101010101" pitchFamily="2" charset="-127"/>
                <a:ea typeface="휴먼명조" panose="02010504000101010101" pitchFamily="2" charset="-127"/>
              </a:endParaRPr>
            </a:p>
            <a:p>
              <a:pPr algn="l">
                <a:lnSpc>
                  <a:spcPct val="150000"/>
                </a:lnSpc>
              </a:pPr>
              <a:r>
                <a:rPr lang="en-US" altLang="ko-KR" sz="1400" dirty="0" smtClean="0">
                  <a:effectLst/>
                  <a:latin typeface="휴먼명조" panose="02010504000101010101" pitchFamily="2" charset="-127"/>
                  <a:ea typeface="휴먼명조" panose="02010504000101010101" pitchFamily="2" charset="-127"/>
                </a:rPr>
                <a:t>     -</a:t>
              </a:r>
              <a:r>
                <a:rPr lang="ko-KR" altLang="en-US" sz="1400" dirty="0" smtClean="0">
                  <a:effectLst/>
                  <a:latin typeface="휴먼명조" panose="02010504000101010101" pitchFamily="2" charset="-127"/>
                  <a:ea typeface="휴먼명조" panose="02010504000101010101" pitchFamily="2" charset="-127"/>
                </a:rPr>
                <a:t>빗방울 </a:t>
              </a:r>
              <a:r>
                <a:rPr lang="ko-KR" altLang="en-US" sz="1400" dirty="0">
                  <a:effectLst/>
                  <a:latin typeface="휴먼명조" panose="02010504000101010101" pitchFamily="2" charset="-127"/>
                  <a:ea typeface="휴먼명조" panose="02010504000101010101" pitchFamily="2" charset="-127"/>
                </a:rPr>
                <a:t>양의 정밀하게 분해검출 </a:t>
              </a:r>
              <a:r>
                <a:rPr lang="ko-KR" altLang="en-US" sz="1400" dirty="0" smtClean="0">
                  <a:effectLst/>
                  <a:latin typeface="휴먼명조" panose="02010504000101010101" pitchFamily="2" charset="-127"/>
                  <a:ea typeface="휴먼명조" panose="02010504000101010101" pitchFamily="2" charset="-127"/>
                </a:rPr>
                <a:t>가능</a:t>
              </a:r>
              <a:endParaRPr lang="en-US" altLang="ko-KR" sz="1400" dirty="0" smtClean="0">
                <a:effectLst/>
                <a:latin typeface="휴먼명조" panose="02010504000101010101" pitchFamily="2" charset="-127"/>
                <a:ea typeface="휴먼명조" panose="02010504000101010101" pitchFamily="2" charset="-127"/>
              </a:endParaRPr>
            </a:p>
            <a:p>
              <a:pPr algn="l">
                <a:lnSpc>
                  <a:spcPct val="150000"/>
                </a:lnSpc>
              </a:pPr>
              <a:r>
                <a:rPr lang="en-US" altLang="ko-KR" sz="1400" dirty="0">
                  <a:effectLst/>
                  <a:latin typeface="휴먼명조" panose="02010504000101010101" pitchFamily="2" charset="-127"/>
                  <a:ea typeface="휴먼명조" panose="02010504000101010101" pitchFamily="2" charset="-127"/>
                </a:rPr>
                <a:t> </a:t>
              </a:r>
              <a:r>
                <a:rPr lang="en-US" altLang="ko-KR" sz="1400" dirty="0" smtClean="0">
                  <a:effectLst/>
                  <a:latin typeface="휴먼명조" panose="02010504000101010101" pitchFamily="2" charset="-127"/>
                  <a:ea typeface="휴먼명조" panose="02010504000101010101" pitchFamily="2" charset="-127"/>
                </a:rPr>
                <a:t>    -</a:t>
              </a:r>
              <a:r>
                <a:rPr lang="ko-KR" altLang="en-US" sz="1400" dirty="0" smtClean="0">
                  <a:effectLst/>
                  <a:latin typeface="휴먼명조" panose="02010504000101010101" pitchFamily="2" charset="-127"/>
                  <a:ea typeface="휴먼명조" panose="02010504000101010101" pitchFamily="2" charset="-127"/>
                </a:rPr>
                <a:t>와이퍼모터의 </a:t>
              </a:r>
              <a:r>
                <a:rPr lang="ko-KR" altLang="en-US" sz="1400" dirty="0">
                  <a:effectLst/>
                  <a:latin typeface="휴먼명조" panose="02010504000101010101" pitchFamily="2" charset="-127"/>
                  <a:ea typeface="휴먼명조" panose="02010504000101010101" pitchFamily="2" charset="-127"/>
                </a:rPr>
                <a:t>불필요한 동작 방지</a:t>
              </a:r>
            </a:p>
            <a:p>
              <a:pPr algn="l">
                <a:lnSpc>
                  <a:spcPct val="150000"/>
                </a:lnSpc>
              </a:pPr>
              <a:r>
                <a:rPr lang="en-US" altLang="ko-KR" sz="1400" dirty="0" smtClean="0">
                  <a:effectLst/>
                  <a:latin typeface="휴먼명조" panose="02010504000101010101" pitchFamily="2" charset="-127"/>
                  <a:ea typeface="휴먼명조" panose="02010504000101010101" pitchFamily="2" charset="-127"/>
                </a:rPr>
                <a:t>2. </a:t>
              </a:r>
              <a:r>
                <a:rPr lang="ko-KR" altLang="en-US" sz="1400" dirty="0" smtClean="0">
                  <a:effectLst/>
                  <a:latin typeface="휴먼명조" panose="02010504000101010101" pitchFamily="2" charset="-127"/>
                  <a:ea typeface="휴먼명조" panose="02010504000101010101" pitchFamily="2" charset="-127"/>
                </a:rPr>
                <a:t>발광소자와 </a:t>
              </a:r>
              <a:r>
                <a:rPr lang="ko-KR" altLang="en-US" sz="1400" dirty="0">
                  <a:effectLst/>
                  <a:latin typeface="휴먼명조" panose="02010504000101010101" pitchFamily="2" charset="-127"/>
                  <a:ea typeface="휴먼명조" panose="02010504000101010101" pitchFamily="2" charset="-127"/>
                </a:rPr>
                <a:t>수광소자의 일렬 배열에 따른 장치 크기 </a:t>
              </a:r>
              <a:endParaRPr lang="en-US" altLang="ko-KR" sz="1400" dirty="0" smtClean="0">
                <a:effectLst/>
                <a:latin typeface="휴먼명조" panose="02010504000101010101" pitchFamily="2" charset="-127"/>
                <a:ea typeface="휴먼명조" panose="02010504000101010101" pitchFamily="2" charset="-127"/>
              </a:endParaRPr>
            </a:p>
            <a:p>
              <a:pPr algn="l">
                <a:lnSpc>
                  <a:spcPct val="150000"/>
                </a:lnSpc>
              </a:pPr>
              <a:r>
                <a:rPr lang="en-US" altLang="ko-KR" sz="1400" dirty="0">
                  <a:effectLst/>
                  <a:latin typeface="휴먼명조" panose="02010504000101010101" pitchFamily="2" charset="-127"/>
                  <a:ea typeface="휴먼명조" panose="02010504000101010101" pitchFamily="2" charset="-127"/>
                </a:rPr>
                <a:t> </a:t>
              </a:r>
              <a:r>
                <a:rPr lang="en-US" altLang="ko-KR" sz="1400" dirty="0" smtClean="0">
                  <a:effectLst/>
                  <a:latin typeface="휴먼명조" panose="02010504000101010101" pitchFamily="2" charset="-127"/>
                  <a:ea typeface="휴먼명조" panose="02010504000101010101" pitchFamily="2" charset="-127"/>
                </a:rPr>
                <a:t>     </a:t>
              </a:r>
              <a:r>
                <a:rPr lang="ko-KR" altLang="en-US" sz="1400" dirty="0" smtClean="0">
                  <a:effectLst/>
                  <a:latin typeface="휴먼명조" panose="02010504000101010101" pitchFamily="2" charset="-127"/>
                  <a:ea typeface="휴먼명조" panose="02010504000101010101" pitchFamily="2" charset="-127"/>
                </a:rPr>
                <a:t>최소화</a:t>
              </a:r>
              <a:endParaRPr lang="ko-KR" altLang="en-US" sz="1400" dirty="0">
                <a:effectLst/>
                <a:latin typeface="휴먼명조" panose="02010504000101010101" pitchFamily="2" charset="-127"/>
                <a:ea typeface="휴먼명조" panose="02010504000101010101" pitchFamily="2" charset="-127"/>
              </a:endParaRPr>
            </a:p>
            <a:p>
              <a:pPr algn="l">
                <a:lnSpc>
                  <a:spcPct val="150000"/>
                </a:lnSpc>
              </a:pPr>
              <a:r>
                <a:rPr lang="en-US" altLang="ko-KR" sz="1400" dirty="0" smtClean="0">
                  <a:effectLst/>
                  <a:latin typeface="휴먼명조" panose="02010504000101010101" pitchFamily="2" charset="-127"/>
                  <a:ea typeface="휴먼명조" panose="02010504000101010101" pitchFamily="2" charset="-127"/>
                </a:rPr>
                <a:t>3. </a:t>
              </a:r>
              <a:r>
                <a:rPr lang="ko-KR" altLang="en-US" sz="1400" dirty="0" smtClean="0">
                  <a:effectLst/>
                  <a:latin typeface="휴먼명조" panose="02010504000101010101" pitchFamily="2" charset="-127"/>
                  <a:ea typeface="휴먼명조" panose="02010504000101010101" pitchFamily="2" charset="-127"/>
                </a:rPr>
                <a:t>단순한 </a:t>
              </a:r>
              <a:r>
                <a:rPr lang="ko-KR" altLang="en-US" sz="1400" dirty="0">
                  <a:effectLst/>
                  <a:latin typeface="휴먼명조" panose="02010504000101010101" pitchFamily="2" charset="-127"/>
                  <a:ea typeface="휴먼명조" panose="02010504000101010101" pitchFamily="2" charset="-127"/>
                </a:rPr>
                <a:t>펄스 변조에 따른 기능 구현 단순화</a:t>
              </a:r>
              <a:r>
                <a:rPr lang="en-US" altLang="ko-KR" sz="1400" dirty="0">
                  <a:effectLst/>
                  <a:latin typeface="휴먼명조" panose="02010504000101010101" pitchFamily="2" charset="-127"/>
                  <a:ea typeface="휴먼명조" panose="02010504000101010101" pitchFamily="2" charset="-127"/>
                </a:rPr>
                <a:t>(</a:t>
              </a:r>
              <a:r>
                <a:rPr lang="ko-KR" altLang="en-US" sz="1400" dirty="0">
                  <a:effectLst/>
                  <a:latin typeface="휴먼명조" panose="02010504000101010101" pitchFamily="2" charset="-127"/>
                  <a:ea typeface="휴먼명조" panose="02010504000101010101" pitchFamily="2" charset="-127"/>
                </a:rPr>
                <a:t>가격 절감</a:t>
              </a:r>
              <a:r>
                <a:rPr lang="en-US" altLang="ko-KR" sz="1400" dirty="0">
                  <a:effectLst/>
                  <a:latin typeface="휴먼명조" panose="02010504000101010101" pitchFamily="2" charset="-127"/>
                  <a:ea typeface="휴먼명조" panose="02010504000101010101" pitchFamily="2" charset="-127"/>
                </a:rPr>
                <a:t>)</a:t>
              </a:r>
            </a:p>
          </p:txBody>
        </p:sp>
      </p:grp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/>
          <a:srcRect l="71832" t="14497" r="1198" b="10059"/>
          <a:stretch>
            <a:fillRect/>
          </a:stretch>
        </p:blipFill>
        <p:spPr bwMode="auto">
          <a:xfrm>
            <a:off x="6075477" y="4509120"/>
            <a:ext cx="2456963" cy="1988970"/>
          </a:xfrm>
          <a:prstGeom prst="rect">
            <a:avLst/>
          </a:prstGeom>
          <a:noFill/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56704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2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4-4. </a:t>
            </a:r>
            <a:r>
              <a:rPr lang="ko-KR" altLang="en-US" sz="32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기존 기술</a:t>
            </a:r>
            <a:r>
              <a:rPr lang="en-US" altLang="ko-KR" sz="32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(</a:t>
            </a:r>
            <a:r>
              <a:rPr lang="ko-KR" altLang="en-US" sz="32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제품</a:t>
            </a:r>
            <a:r>
              <a:rPr lang="en-US" altLang="ko-KR" sz="32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)</a:t>
            </a:r>
            <a:endParaRPr lang="ko-KR" altLang="en-US" sz="3200" dirty="0">
              <a:latin typeface="휴먼명조" panose="02010504000101010101" pitchFamily="2" charset="-127"/>
              <a:ea typeface="휴먼명조" panose="02010504000101010101" pitchFamily="2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D6FCB-125A-49A5-9D3E-5771703551ED}" type="slidenum">
              <a:rPr lang="ko-KR" altLang="en-US" smtClean="0"/>
              <a:pPr/>
              <a:t>14</a:t>
            </a:fld>
            <a:endParaRPr lang="ko-KR" altLang="en-US"/>
          </a:p>
        </p:txBody>
      </p:sp>
      <p:sp>
        <p:nvSpPr>
          <p:cNvPr id="5" name="모서리가 둥근 직사각형 4"/>
          <p:cNvSpPr/>
          <p:nvPr/>
        </p:nvSpPr>
        <p:spPr>
          <a:xfrm>
            <a:off x="299858" y="1052736"/>
            <a:ext cx="8520614" cy="3462239"/>
          </a:xfrm>
          <a:prstGeom prst="roundRect">
            <a:avLst>
              <a:gd name="adj" fmla="val 8765"/>
            </a:avLst>
          </a:prstGeom>
          <a:solidFill>
            <a:schemeClr val="bg1">
              <a:lumMod val="95000"/>
            </a:schemeClr>
          </a:solidFill>
          <a:ln w="114300">
            <a:solidFill>
              <a:srgbClr val="64BD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" name="제목 3"/>
          <p:cNvSpPr txBox="1">
            <a:spLocks/>
          </p:cNvSpPr>
          <p:nvPr/>
        </p:nvSpPr>
        <p:spPr bwMode="auto">
          <a:xfrm>
            <a:off x="539551" y="1412776"/>
            <a:ext cx="8136905" cy="2686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t"/>
          <a:lstStyle>
            <a:lvl1pPr eaLnBrk="0" hangingPunct="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9pPr>
          </a:lstStyle>
          <a:p>
            <a:pPr marL="171450" indent="-171450" algn="l" eaLnBrk="1" hangingPunct="1">
              <a:buFont typeface="Arial" panose="020B0604020202020204" pitchFamily="34" charset="0"/>
              <a:buChar char="•"/>
            </a:pPr>
            <a:r>
              <a:rPr kumimoji="0" lang="ko-KR" altLang="en-US" sz="1400" dirty="0">
                <a:effectLst/>
                <a:latin typeface="휴먼명조" panose="02010504000101010101" pitchFamily="2" charset="-127"/>
                <a:ea typeface="휴먼명조" panose="02010504000101010101" pitchFamily="2" charset="-127"/>
                <a:cs typeface="Verdana" panose="020B0604030504040204" pitchFamily="34" charset="0"/>
              </a:rPr>
              <a:t>자동차 사양의 고급화로 차량용 특수센서의 수요가 급성장 추세</a:t>
            </a:r>
          </a:p>
          <a:p>
            <a:pPr marL="171450" indent="-171450" algn="l" eaLnBrk="1" hangingPunct="1">
              <a:buFont typeface="Arial" panose="020B0604020202020204" pitchFamily="34" charset="0"/>
              <a:buChar char="•"/>
            </a:pPr>
            <a:endParaRPr kumimoji="0" lang="ko-KR" altLang="en-US" sz="1400" dirty="0">
              <a:effectLst/>
              <a:latin typeface="휴먼명조" panose="02010504000101010101" pitchFamily="2" charset="-127"/>
              <a:ea typeface="휴먼명조" panose="02010504000101010101" pitchFamily="2" charset="-127"/>
              <a:cs typeface="Verdana" panose="020B0604030504040204" pitchFamily="34" charset="0"/>
            </a:endParaRPr>
          </a:p>
          <a:p>
            <a:pPr marL="171450" indent="-171450" algn="l" eaLnBrk="1" hangingPunct="1">
              <a:buFont typeface="Arial" panose="020B0604020202020204" pitchFamily="34" charset="0"/>
              <a:buChar char="•"/>
            </a:pPr>
            <a:r>
              <a:rPr kumimoji="0" lang="ko-KR" altLang="en-US" sz="1400" dirty="0">
                <a:effectLst/>
                <a:latin typeface="휴먼명조" panose="02010504000101010101" pitchFamily="2" charset="-127"/>
                <a:ea typeface="휴먼명조" panose="02010504000101010101" pitchFamily="2" charset="-127"/>
                <a:cs typeface="Verdana" panose="020B0604030504040204" pitchFamily="34" charset="0"/>
              </a:rPr>
              <a:t>국내시장의 경우 </a:t>
            </a:r>
            <a:r>
              <a:rPr kumimoji="0" lang="en-US" altLang="ko-KR" sz="1400" dirty="0">
                <a:effectLst/>
                <a:latin typeface="휴먼명조" panose="02010504000101010101" pitchFamily="2" charset="-127"/>
                <a:ea typeface="휴먼명조" panose="02010504000101010101" pitchFamily="2" charset="-127"/>
                <a:cs typeface="Verdana" panose="020B0604030504040204" pitchFamily="34" charset="0"/>
              </a:rPr>
              <a:t>2006</a:t>
            </a:r>
            <a:r>
              <a:rPr kumimoji="0" lang="ko-KR" altLang="en-US" sz="1400" dirty="0">
                <a:effectLst/>
                <a:latin typeface="휴먼명조" panose="02010504000101010101" pitchFamily="2" charset="-127"/>
                <a:ea typeface="휴먼명조" panose="02010504000101010101" pitchFamily="2" charset="-127"/>
                <a:cs typeface="Verdana" panose="020B0604030504040204" pitchFamily="34" charset="0"/>
              </a:rPr>
              <a:t>년 이전에는 </a:t>
            </a:r>
            <a:r>
              <a:rPr kumimoji="0" lang="en-US" altLang="ko-KR" sz="1400" dirty="0">
                <a:effectLst/>
                <a:latin typeface="휴먼명조" panose="02010504000101010101" pitchFamily="2" charset="-127"/>
                <a:ea typeface="휴먼명조" panose="02010504000101010101" pitchFamily="2" charset="-127"/>
                <a:cs typeface="Verdana" panose="020B0604030504040204" pitchFamily="34" charset="0"/>
              </a:rPr>
              <a:t>2,000CC</a:t>
            </a:r>
            <a:r>
              <a:rPr kumimoji="0" lang="ko-KR" altLang="en-US" sz="1400" dirty="0">
                <a:effectLst/>
                <a:latin typeface="휴먼명조" panose="02010504000101010101" pitchFamily="2" charset="-127"/>
                <a:ea typeface="휴먼명조" panose="02010504000101010101" pitchFamily="2" charset="-127"/>
                <a:cs typeface="Verdana" panose="020B0604030504040204" pitchFamily="34" charset="0"/>
              </a:rPr>
              <a:t>이상 차종에만 레인센서가 적용되었으나 </a:t>
            </a:r>
            <a:r>
              <a:rPr kumimoji="0" lang="en-US" altLang="ko-KR" sz="1400" dirty="0" smtClean="0">
                <a:effectLst/>
                <a:latin typeface="휴먼명조" panose="02010504000101010101" pitchFamily="2" charset="-127"/>
                <a:ea typeface="휴먼명조" panose="02010504000101010101" pitchFamily="2" charset="-127"/>
                <a:cs typeface="Verdana" panose="020B0604030504040204" pitchFamily="34" charset="0"/>
              </a:rPr>
              <a:t/>
            </a:r>
            <a:br>
              <a:rPr kumimoji="0" lang="en-US" altLang="ko-KR" sz="1400" dirty="0" smtClean="0">
                <a:effectLst/>
                <a:latin typeface="휴먼명조" panose="02010504000101010101" pitchFamily="2" charset="-127"/>
                <a:ea typeface="휴먼명조" panose="02010504000101010101" pitchFamily="2" charset="-127"/>
                <a:cs typeface="Verdana" panose="020B0604030504040204" pitchFamily="34" charset="0"/>
              </a:rPr>
            </a:br>
            <a:r>
              <a:rPr kumimoji="0" lang="en-US" altLang="ko-KR" sz="1400" dirty="0" smtClean="0">
                <a:effectLst/>
                <a:latin typeface="휴먼명조" panose="02010504000101010101" pitchFamily="2" charset="-127"/>
                <a:ea typeface="휴먼명조" panose="02010504000101010101" pitchFamily="2" charset="-127"/>
                <a:cs typeface="Verdana" panose="020B0604030504040204" pitchFamily="34" charset="0"/>
              </a:rPr>
              <a:t>2006</a:t>
            </a:r>
            <a:r>
              <a:rPr kumimoji="0" lang="ko-KR" altLang="en-US" sz="1400" dirty="0">
                <a:effectLst/>
                <a:latin typeface="휴먼명조" panose="02010504000101010101" pitchFamily="2" charset="-127"/>
                <a:ea typeface="휴먼명조" panose="02010504000101010101" pitchFamily="2" charset="-127"/>
                <a:cs typeface="Verdana" panose="020B0604030504040204" pitchFamily="34" charset="0"/>
              </a:rPr>
              <a:t>년 이후부터 </a:t>
            </a:r>
            <a:r>
              <a:rPr kumimoji="0" lang="en-US" altLang="ko-KR" sz="1400" dirty="0">
                <a:effectLst/>
                <a:latin typeface="휴먼명조" panose="02010504000101010101" pitchFamily="2" charset="-127"/>
                <a:ea typeface="휴먼명조" panose="02010504000101010101" pitchFamily="2" charset="-127"/>
                <a:cs typeface="Verdana" panose="020B0604030504040204" pitchFamily="34" charset="0"/>
              </a:rPr>
              <a:t>1,500CC </a:t>
            </a:r>
            <a:r>
              <a:rPr kumimoji="0" lang="ko-KR" altLang="en-US" sz="1400" dirty="0">
                <a:effectLst/>
                <a:latin typeface="휴먼명조" panose="02010504000101010101" pitchFamily="2" charset="-127"/>
                <a:ea typeface="휴먼명조" panose="02010504000101010101" pitchFamily="2" charset="-127"/>
                <a:cs typeface="Verdana" panose="020B0604030504040204" pitchFamily="34" charset="0"/>
              </a:rPr>
              <a:t>준중형급 차종까지 확대 적용 </a:t>
            </a:r>
            <a:r>
              <a:rPr kumimoji="0" lang="ko-KR" altLang="en-US" sz="1400" dirty="0" smtClean="0">
                <a:effectLst/>
                <a:latin typeface="휴먼명조" panose="02010504000101010101" pitchFamily="2" charset="-127"/>
                <a:ea typeface="휴먼명조" panose="02010504000101010101" pitchFamily="2" charset="-127"/>
                <a:cs typeface="Verdana" panose="020B0604030504040204" pitchFamily="34" charset="0"/>
              </a:rPr>
              <a:t>중이며</a:t>
            </a:r>
            <a:r>
              <a:rPr kumimoji="0" lang="en-US" altLang="ko-KR" sz="1400" dirty="0" smtClean="0">
                <a:effectLst/>
                <a:latin typeface="휴먼명조" panose="02010504000101010101" pitchFamily="2" charset="-127"/>
                <a:ea typeface="휴먼명조" panose="02010504000101010101" pitchFamily="2" charset="-127"/>
                <a:cs typeface="Verdana" panose="020B0604030504040204" pitchFamily="34" charset="0"/>
              </a:rPr>
              <a:t>, </a:t>
            </a:r>
            <a:r>
              <a:rPr kumimoji="0" lang="ko-KR" altLang="en-US" sz="1400" dirty="0" smtClean="0">
                <a:effectLst/>
                <a:latin typeface="휴먼명조" panose="02010504000101010101" pitchFamily="2" charset="-127"/>
                <a:ea typeface="휴먼명조" panose="02010504000101010101" pitchFamily="2" charset="-127"/>
                <a:cs typeface="Verdana" panose="020B0604030504040204" pitchFamily="34" charset="0"/>
              </a:rPr>
              <a:t>가격이 </a:t>
            </a:r>
            <a:r>
              <a:rPr kumimoji="0" lang="ko-KR" altLang="en-US" sz="1400" dirty="0">
                <a:effectLst/>
                <a:latin typeface="휴먼명조" panose="02010504000101010101" pitchFamily="2" charset="-127"/>
                <a:ea typeface="휴먼명조" panose="02010504000101010101" pitchFamily="2" charset="-127"/>
                <a:cs typeface="Verdana" panose="020B0604030504040204" pitchFamily="34" charset="0"/>
              </a:rPr>
              <a:t>하향 평준화 될 경우 </a:t>
            </a:r>
            <a:r>
              <a:rPr kumimoji="0" lang="ko-KR" altLang="en-US" sz="1400" dirty="0" smtClean="0">
                <a:effectLst/>
                <a:latin typeface="휴먼명조" panose="02010504000101010101" pitchFamily="2" charset="-127"/>
                <a:ea typeface="휴먼명조" panose="02010504000101010101" pitchFamily="2" charset="-127"/>
                <a:cs typeface="Verdana" panose="020B0604030504040204" pitchFamily="34" charset="0"/>
              </a:rPr>
              <a:t> 적용차종 </a:t>
            </a:r>
            <a:r>
              <a:rPr kumimoji="0" lang="ko-KR" altLang="en-US" sz="1400" dirty="0">
                <a:effectLst/>
                <a:latin typeface="휴먼명조" panose="02010504000101010101" pitchFamily="2" charset="-127"/>
                <a:ea typeface="휴먼명조" panose="02010504000101010101" pitchFamily="2" charset="-127"/>
                <a:cs typeface="Verdana" panose="020B0604030504040204" pitchFamily="34" charset="0"/>
              </a:rPr>
              <a:t>및 시장규모가 확대될 </a:t>
            </a:r>
            <a:r>
              <a:rPr kumimoji="0" lang="ko-KR" altLang="en-US" sz="1400" dirty="0" smtClean="0">
                <a:effectLst/>
                <a:latin typeface="휴먼명조" panose="02010504000101010101" pitchFamily="2" charset="-127"/>
                <a:ea typeface="휴먼명조" panose="02010504000101010101" pitchFamily="2" charset="-127"/>
                <a:cs typeface="Verdana" panose="020B0604030504040204" pitchFamily="34" charset="0"/>
              </a:rPr>
              <a:t>전망</a:t>
            </a:r>
            <a:endParaRPr kumimoji="0" lang="en-US" altLang="ko-KR" sz="1400" dirty="0" smtClean="0">
              <a:effectLst/>
              <a:latin typeface="휴먼명조" panose="02010504000101010101" pitchFamily="2" charset="-127"/>
              <a:ea typeface="휴먼명조" panose="02010504000101010101" pitchFamily="2" charset="-127"/>
              <a:cs typeface="Verdana" panose="020B0604030504040204" pitchFamily="34" charset="0"/>
            </a:endParaRPr>
          </a:p>
          <a:p>
            <a:pPr marL="171450" indent="-171450" algn="l" eaLnBrk="1" hangingPunct="1">
              <a:buFont typeface="Arial" panose="020B0604020202020204" pitchFamily="34" charset="0"/>
              <a:buChar char="•"/>
            </a:pPr>
            <a:endParaRPr kumimoji="0" lang="ko-KR" altLang="en-US" sz="1400" dirty="0">
              <a:effectLst/>
              <a:latin typeface="휴먼명조" panose="02010504000101010101" pitchFamily="2" charset="-127"/>
              <a:ea typeface="휴먼명조" panose="02010504000101010101" pitchFamily="2" charset="-127"/>
              <a:cs typeface="Verdana" panose="020B0604030504040204" pitchFamily="34" charset="0"/>
            </a:endParaRPr>
          </a:p>
          <a:p>
            <a:pPr marL="171450" indent="-171450" algn="l" eaLnBrk="1" hangingPunct="1">
              <a:buFont typeface="Arial" panose="020B0604020202020204" pitchFamily="34" charset="0"/>
              <a:buChar char="•"/>
            </a:pPr>
            <a:r>
              <a:rPr kumimoji="0" lang="ko-KR" altLang="en-US" sz="1400" dirty="0">
                <a:effectLst/>
                <a:latin typeface="휴먼명조" panose="02010504000101010101" pitchFamily="2" charset="-127"/>
                <a:ea typeface="휴먼명조" panose="02010504000101010101" pitchFamily="2" charset="-127"/>
                <a:cs typeface="Verdana" panose="020B0604030504040204" pitchFamily="34" charset="0"/>
              </a:rPr>
              <a:t>레인센서는 기상 영향</a:t>
            </a:r>
            <a:r>
              <a:rPr kumimoji="0" lang="en-US" altLang="ko-KR" sz="1400" dirty="0">
                <a:effectLst/>
                <a:latin typeface="휴먼명조" panose="02010504000101010101" pitchFamily="2" charset="-127"/>
                <a:ea typeface="휴먼명조" panose="02010504000101010101" pitchFamily="2" charset="-127"/>
                <a:cs typeface="Verdana" panose="020B0604030504040204" pitchFamily="34" charset="0"/>
              </a:rPr>
              <a:t>, </a:t>
            </a:r>
            <a:r>
              <a:rPr kumimoji="0" lang="ko-KR" altLang="en-US" sz="1400" dirty="0">
                <a:effectLst/>
                <a:latin typeface="휴먼명조" panose="02010504000101010101" pitchFamily="2" charset="-127"/>
                <a:ea typeface="휴먼명조" panose="02010504000101010101" pitchFamily="2" charset="-127"/>
                <a:cs typeface="Verdana" panose="020B0604030504040204" pitchFamily="34" charset="0"/>
              </a:rPr>
              <a:t>태양광 등 외부광의 영향을 받기 때문에 적외선 기술을 사용하는 추세</a:t>
            </a:r>
          </a:p>
          <a:p>
            <a:pPr marL="171450" indent="-171450" algn="l" eaLnBrk="1" hangingPunct="1">
              <a:buFont typeface="Arial" panose="020B0604020202020204" pitchFamily="34" charset="0"/>
              <a:buChar char="•"/>
            </a:pPr>
            <a:endParaRPr kumimoji="0" lang="ko-KR" altLang="en-US" sz="1400" dirty="0">
              <a:effectLst/>
              <a:latin typeface="휴먼명조" panose="02010504000101010101" pitchFamily="2" charset="-127"/>
              <a:ea typeface="휴먼명조" panose="02010504000101010101" pitchFamily="2" charset="-127"/>
              <a:cs typeface="Verdana" panose="020B0604030504040204" pitchFamily="34" charset="0"/>
            </a:endParaRPr>
          </a:p>
          <a:p>
            <a:pPr marL="171450" indent="-171450" algn="l" eaLnBrk="1" hangingPunct="1">
              <a:buFont typeface="Arial" panose="020B0604020202020204" pitchFamily="34" charset="0"/>
              <a:buChar char="•"/>
            </a:pPr>
            <a:r>
              <a:rPr kumimoji="0" lang="en-US" altLang="ko-KR" sz="1400" dirty="0">
                <a:effectLst/>
                <a:latin typeface="휴먼명조" panose="02010504000101010101" pitchFamily="2" charset="-127"/>
                <a:ea typeface="휴먼명조" panose="02010504000101010101" pitchFamily="2" charset="-127"/>
                <a:cs typeface="Verdana" panose="020B0604030504040204" pitchFamily="34" charset="0"/>
              </a:rPr>
              <a:t>TRW, BOSCH </a:t>
            </a:r>
            <a:r>
              <a:rPr kumimoji="0" lang="ko-KR" altLang="en-US" sz="1400" dirty="0">
                <a:effectLst/>
                <a:latin typeface="휴먼명조" panose="02010504000101010101" pitchFamily="2" charset="-127"/>
                <a:ea typeface="휴먼명조" panose="02010504000101010101" pitchFamily="2" charset="-127"/>
                <a:cs typeface="Verdana" panose="020B0604030504040204" pitchFamily="34" charset="0"/>
              </a:rPr>
              <a:t>등의 특허문제로 기존 </a:t>
            </a:r>
            <a:r>
              <a:rPr kumimoji="0" lang="en-US" altLang="ko-KR" sz="1400" dirty="0">
                <a:effectLst/>
                <a:latin typeface="휴먼명조" panose="02010504000101010101" pitchFamily="2" charset="-127"/>
                <a:ea typeface="휴먼명조" panose="02010504000101010101" pitchFamily="2" charset="-127"/>
                <a:cs typeface="Verdana" panose="020B0604030504040204" pitchFamily="34" charset="0"/>
              </a:rPr>
              <a:t>5</a:t>
            </a:r>
            <a:r>
              <a:rPr kumimoji="0" lang="ko-KR" altLang="en-US" sz="1400" dirty="0">
                <a:effectLst/>
                <a:latin typeface="휴먼명조" panose="02010504000101010101" pitchFamily="2" charset="-127"/>
                <a:ea typeface="휴먼명조" panose="02010504000101010101" pitchFamily="2" charset="-127"/>
                <a:cs typeface="Verdana" panose="020B0604030504040204" pitchFamily="34" charset="0"/>
              </a:rPr>
              <a:t>개 업체 외에는 시장진입이 </a:t>
            </a:r>
            <a:r>
              <a:rPr kumimoji="0" lang="ko-KR" altLang="en-US" sz="1400" dirty="0" smtClean="0">
                <a:effectLst/>
                <a:latin typeface="휴먼명조" panose="02010504000101010101" pitchFamily="2" charset="-127"/>
                <a:ea typeface="휴먼명조" panose="02010504000101010101" pitchFamily="2" charset="-127"/>
                <a:cs typeface="Verdana" panose="020B0604030504040204" pitchFamily="34" charset="0"/>
              </a:rPr>
              <a:t>어려움</a:t>
            </a:r>
            <a:r>
              <a:rPr kumimoji="0" lang="en-US" altLang="ko-KR" sz="1400" dirty="0">
                <a:effectLst/>
                <a:latin typeface="휴먼명조" panose="02010504000101010101" pitchFamily="2" charset="-127"/>
                <a:ea typeface="휴먼명조" panose="02010504000101010101" pitchFamily="2" charset="-127"/>
                <a:cs typeface="Verdana" panose="020B0604030504040204" pitchFamily="34" charset="0"/>
              </a:rPr>
              <a:t> </a:t>
            </a:r>
            <a:r>
              <a:rPr kumimoji="0" lang="en-US" altLang="ko-KR" sz="1400" dirty="0" smtClean="0">
                <a:effectLst/>
                <a:latin typeface="휴먼명조" panose="02010504000101010101" pitchFamily="2" charset="-127"/>
                <a:ea typeface="휴먼명조" panose="02010504000101010101" pitchFamily="2" charset="-127"/>
                <a:cs typeface="Verdana" panose="020B0604030504040204" pitchFamily="34" charset="0"/>
              </a:rPr>
              <a:t>(</a:t>
            </a:r>
            <a:r>
              <a:rPr kumimoji="0" lang="ko-KR" altLang="en-US" sz="1400" dirty="0">
                <a:effectLst/>
                <a:latin typeface="휴먼명조" panose="02010504000101010101" pitchFamily="2" charset="-127"/>
                <a:ea typeface="휴먼명조" panose="02010504000101010101" pitchFamily="2" charset="-127"/>
                <a:cs typeface="Verdana" panose="020B0604030504040204" pitchFamily="34" charset="0"/>
              </a:rPr>
              <a:t>기타회사의 경우 </a:t>
            </a:r>
            <a:endParaRPr kumimoji="0" lang="en-US" altLang="ko-KR" sz="1400" dirty="0" smtClean="0">
              <a:effectLst/>
              <a:latin typeface="휴먼명조" panose="02010504000101010101" pitchFamily="2" charset="-127"/>
              <a:ea typeface="휴먼명조" panose="02010504000101010101" pitchFamily="2" charset="-127"/>
              <a:cs typeface="Verdana" panose="020B0604030504040204" pitchFamily="34" charset="0"/>
            </a:endParaRPr>
          </a:p>
          <a:p>
            <a:pPr algn="l" eaLnBrk="1" hangingPunct="1"/>
            <a:r>
              <a:rPr kumimoji="0" lang="en-US" altLang="ko-KR" sz="1400" dirty="0" smtClean="0">
                <a:effectLst/>
                <a:latin typeface="휴먼명조" panose="02010504000101010101" pitchFamily="2" charset="-127"/>
                <a:ea typeface="휴먼명조" panose="02010504000101010101" pitchFamily="2" charset="-127"/>
                <a:cs typeface="Verdana" panose="020B0604030504040204" pitchFamily="34" charset="0"/>
              </a:rPr>
              <a:t>   IMAGE </a:t>
            </a:r>
            <a:r>
              <a:rPr kumimoji="0" lang="en-US" altLang="ko-KR" sz="1400" dirty="0">
                <a:effectLst/>
                <a:latin typeface="휴먼명조" panose="02010504000101010101" pitchFamily="2" charset="-127"/>
                <a:ea typeface="휴먼명조" panose="02010504000101010101" pitchFamily="2" charset="-127"/>
                <a:cs typeface="Verdana" panose="020B0604030504040204" pitchFamily="34" charset="0"/>
              </a:rPr>
              <a:t>PROCESSING TYPE </a:t>
            </a:r>
            <a:r>
              <a:rPr kumimoji="0" lang="ko-KR" altLang="en-US" sz="1400" dirty="0">
                <a:effectLst/>
                <a:latin typeface="휴먼명조" panose="02010504000101010101" pitchFamily="2" charset="-127"/>
                <a:ea typeface="휴먼명조" panose="02010504000101010101" pitchFamily="2" charset="-127"/>
                <a:cs typeface="Verdana" panose="020B0604030504040204" pitchFamily="34" charset="0"/>
              </a:rPr>
              <a:t>등 감지방식이 다름</a:t>
            </a:r>
            <a:r>
              <a:rPr kumimoji="0" lang="en-US" altLang="ko-KR" sz="1400" dirty="0">
                <a:effectLst/>
                <a:latin typeface="휴먼명조" panose="02010504000101010101" pitchFamily="2" charset="-127"/>
                <a:ea typeface="휴먼명조" panose="02010504000101010101" pitchFamily="2" charset="-127"/>
                <a:cs typeface="Verdana" panose="020B0604030504040204" pitchFamily="34" charset="0"/>
              </a:rPr>
              <a:t>) </a:t>
            </a:r>
          </a:p>
          <a:p>
            <a:pPr marL="171450" indent="-171450" algn="l" eaLnBrk="1" hangingPunct="1">
              <a:buFont typeface="Arial" panose="020B0604020202020204" pitchFamily="34" charset="0"/>
              <a:buChar char="•"/>
            </a:pPr>
            <a:endParaRPr kumimoji="0" lang="en-US" altLang="ko-KR" sz="1400" dirty="0">
              <a:effectLst/>
              <a:latin typeface="휴먼명조" panose="02010504000101010101" pitchFamily="2" charset="-127"/>
              <a:ea typeface="휴먼명조" panose="02010504000101010101" pitchFamily="2" charset="-127"/>
              <a:cs typeface="Verdana" panose="020B0604030504040204" pitchFamily="34" charset="0"/>
            </a:endParaRPr>
          </a:p>
          <a:p>
            <a:pPr marL="171450" indent="-171450" algn="l" eaLnBrk="1" hangingPunct="1">
              <a:buFont typeface="Arial" panose="020B0604020202020204" pitchFamily="34" charset="0"/>
              <a:buChar char="•"/>
            </a:pPr>
            <a:r>
              <a:rPr kumimoji="0" lang="ko-KR" altLang="en-US" sz="1400" dirty="0">
                <a:effectLst/>
                <a:latin typeface="휴먼명조" panose="02010504000101010101" pitchFamily="2" charset="-127"/>
                <a:ea typeface="휴먼명조" panose="02010504000101010101" pitchFamily="2" charset="-127"/>
                <a:cs typeface="Verdana" panose="020B0604030504040204" pitchFamily="34" charset="0"/>
              </a:rPr>
              <a:t>최근 </a:t>
            </a:r>
            <a:r>
              <a:rPr kumimoji="0" lang="en-US" altLang="ko-KR" sz="1400" dirty="0">
                <a:effectLst/>
                <a:latin typeface="휴먼명조" panose="02010504000101010101" pitchFamily="2" charset="-127"/>
                <a:ea typeface="휴먼명조" panose="02010504000101010101" pitchFamily="2" charset="-127"/>
                <a:cs typeface="Verdana" panose="020B0604030504040204" pitchFamily="34" charset="0"/>
              </a:rPr>
              <a:t>GLOBAL</a:t>
            </a:r>
            <a:r>
              <a:rPr kumimoji="0" lang="ko-KR" altLang="en-US" sz="1400" dirty="0">
                <a:effectLst/>
                <a:latin typeface="휴먼명조" panose="02010504000101010101" pitchFamily="2" charset="-127"/>
                <a:ea typeface="휴먼명조" panose="02010504000101010101" pitchFamily="2" charset="-127"/>
                <a:cs typeface="Verdana" panose="020B0604030504040204" pitchFamily="34" charset="0"/>
              </a:rPr>
              <a:t>업체 간에 가격 경쟁이 심화되고 있어 </a:t>
            </a:r>
            <a:r>
              <a:rPr kumimoji="0" lang="en-US" altLang="ko-KR" sz="1400" dirty="0" smtClean="0">
                <a:effectLst/>
                <a:latin typeface="휴먼명조" panose="02010504000101010101" pitchFamily="2" charset="-127"/>
                <a:ea typeface="휴먼명조" panose="02010504000101010101" pitchFamily="2" charset="-127"/>
                <a:cs typeface="Verdana" panose="020B0604030504040204" pitchFamily="34" charset="0"/>
              </a:rPr>
              <a:t>BOSCH/KOSTAL</a:t>
            </a:r>
            <a:r>
              <a:rPr kumimoji="0" lang="ko-KR" altLang="en-US" sz="1400" dirty="0" smtClean="0">
                <a:effectLst/>
                <a:latin typeface="휴먼명조" panose="02010504000101010101" pitchFamily="2" charset="-127"/>
                <a:ea typeface="휴먼명조" panose="02010504000101010101" pitchFamily="2" charset="-127"/>
                <a:cs typeface="Verdana" panose="020B0604030504040204" pitchFamily="34" charset="0"/>
              </a:rPr>
              <a:t>이 </a:t>
            </a:r>
            <a:r>
              <a:rPr kumimoji="0" lang="ko-KR" altLang="en-US" sz="1400" dirty="0">
                <a:effectLst/>
                <a:latin typeface="휴먼명조" panose="02010504000101010101" pitchFamily="2" charset="-127"/>
                <a:ea typeface="휴먼명조" panose="02010504000101010101" pitchFamily="2" charset="-127"/>
                <a:cs typeface="Verdana" panose="020B0604030504040204" pitchFamily="34" charset="0"/>
              </a:rPr>
              <a:t>한국 </a:t>
            </a:r>
            <a:r>
              <a:rPr kumimoji="0" lang="ko-KR" altLang="en-US" sz="1400" dirty="0" smtClean="0">
                <a:effectLst/>
                <a:latin typeface="휴먼명조" panose="02010504000101010101" pitchFamily="2" charset="-127"/>
                <a:ea typeface="휴먼명조" panose="02010504000101010101" pitchFamily="2" charset="-127"/>
                <a:cs typeface="Verdana" panose="020B0604030504040204" pitchFamily="34" charset="0"/>
              </a:rPr>
              <a:t>시장에서 </a:t>
            </a:r>
            <a:r>
              <a:rPr kumimoji="0" lang="ko-KR" altLang="en-US" sz="1400" dirty="0">
                <a:effectLst/>
                <a:latin typeface="휴먼명조" panose="02010504000101010101" pitchFamily="2" charset="-127"/>
                <a:ea typeface="휴먼명조" panose="02010504000101010101" pitchFamily="2" charset="-127"/>
                <a:cs typeface="Verdana" panose="020B0604030504040204" pitchFamily="34" charset="0"/>
              </a:rPr>
              <a:t>철수하고 </a:t>
            </a:r>
            <a:r>
              <a:rPr kumimoji="0" lang="en-US" altLang="ko-KR" sz="1400" dirty="0" smtClean="0">
                <a:effectLst/>
                <a:latin typeface="휴먼명조" panose="02010504000101010101" pitchFamily="2" charset="-127"/>
                <a:ea typeface="휴먼명조" panose="02010504000101010101" pitchFamily="2" charset="-127"/>
                <a:cs typeface="Verdana" panose="020B0604030504040204" pitchFamily="34" charset="0"/>
              </a:rPr>
              <a:t>HELLA</a:t>
            </a:r>
            <a:r>
              <a:rPr kumimoji="0" lang="ko-KR" altLang="en-US" sz="1400" dirty="0">
                <a:effectLst/>
                <a:latin typeface="휴먼명조" panose="02010504000101010101" pitchFamily="2" charset="-127"/>
                <a:ea typeface="휴먼명조" panose="02010504000101010101" pitchFamily="2" charset="-127"/>
                <a:cs typeface="Verdana" panose="020B0604030504040204" pitchFamily="34" charset="0"/>
              </a:rPr>
              <a:t>가 진입하였음</a:t>
            </a:r>
            <a:r>
              <a:rPr kumimoji="0" lang="en-US" altLang="ko-KR" sz="1400" dirty="0" smtClean="0">
                <a:effectLst/>
                <a:latin typeface="휴먼명조" panose="02010504000101010101" pitchFamily="2" charset="-127"/>
                <a:ea typeface="휴먼명조" panose="02010504000101010101" pitchFamily="2" charset="-127"/>
                <a:cs typeface="Verdana" panose="020B0604030504040204" pitchFamily="34" charset="0"/>
              </a:rPr>
              <a:t>.</a:t>
            </a:r>
            <a:endParaRPr kumimoji="0" lang="en-US" altLang="ko-KR" sz="1400" dirty="0">
              <a:effectLst/>
              <a:latin typeface="휴먼명조" panose="02010504000101010101" pitchFamily="2" charset="-127"/>
              <a:ea typeface="휴먼명조" panose="02010504000101010101" pitchFamily="2" charset="-127"/>
              <a:cs typeface="Verdana" panose="020B060403050404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t="3532"/>
          <a:stretch>
            <a:fillRect/>
          </a:stretch>
        </p:blipFill>
        <p:spPr bwMode="auto">
          <a:xfrm>
            <a:off x="785786" y="5038108"/>
            <a:ext cx="1200150" cy="9831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5011638"/>
            <a:ext cx="752475" cy="1009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54" y="4941168"/>
            <a:ext cx="1238250" cy="1085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2" y="4983063"/>
            <a:ext cx="1133475" cy="1038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86512" y="5011638"/>
            <a:ext cx="2028825" cy="1009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1049766" y="6055404"/>
            <a:ext cx="67999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050" b="1" dirty="0" smtClean="0">
                <a:effectLst/>
                <a:latin typeface="맑은 고딕" pitchFamily="50" charset="-127"/>
                <a:ea typeface="맑은 고딕" pitchFamily="50" charset="-127"/>
              </a:rPr>
              <a:t>[ TRW ]</a:t>
            </a:r>
            <a:endParaRPr lang="ko-KR" altLang="en-US" sz="1050" b="1" dirty="0"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18642" y="6055404"/>
            <a:ext cx="67999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050" b="1" dirty="0" smtClean="0">
                <a:effectLst/>
                <a:latin typeface="맑은 고딕" pitchFamily="50" charset="-127"/>
                <a:ea typeface="맑은 고딕" pitchFamily="50" charset="-127"/>
              </a:rPr>
              <a:t>[ TRW ]</a:t>
            </a:r>
            <a:endParaRPr lang="ko-KR" altLang="en-US" sz="1050" b="1" dirty="0"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67104" y="6055404"/>
            <a:ext cx="83548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050" b="1" dirty="0" smtClean="0">
                <a:effectLst/>
                <a:latin typeface="맑은 고딕" pitchFamily="50" charset="-127"/>
                <a:ea typeface="맑은 고딕" pitchFamily="50" charset="-127"/>
              </a:rPr>
              <a:t>[ BOSCH ]</a:t>
            </a:r>
            <a:endParaRPr lang="ko-KR" altLang="en-US" sz="1050" b="1" dirty="0"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89742" y="6055404"/>
            <a:ext cx="88678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050" b="1" dirty="0" smtClean="0">
                <a:effectLst/>
                <a:latin typeface="맑은 고딕" pitchFamily="50" charset="-127"/>
                <a:ea typeface="맑은 고딕" pitchFamily="50" charset="-127"/>
              </a:rPr>
              <a:t>[ KOSTAL ]</a:t>
            </a:r>
            <a:endParaRPr lang="ko-KR" altLang="en-US" sz="1050" b="1" dirty="0"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923332" y="6055404"/>
            <a:ext cx="78579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050" b="1" dirty="0" smtClean="0">
                <a:effectLst/>
                <a:latin typeface="맑은 고딕" pitchFamily="50" charset="-127"/>
                <a:ea typeface="맑은 고딕" pitchFamily="50" charset="-127"/>
              </a:rPr>
              <a:t>[ HELLA ]</a:t>
            </a:r>
            <a:endParaRPr lang="ko-KR" altLang="en-US" sz="1050" b="1" dirty="0">
              <a:effectLst/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39442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4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-28575"/>
            <a:ext cx="9153525" cy="691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C:\Users\sec\Desktop\거북선지폐뒤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276872"/>
            <a:ext cx="7056784" cy="3102676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53"/>
          <p:cNvSpPr txBox="1">
            <a:spLocks noChangeArrowheads="1"/>
          </p:cNvSpPr>
          <p:nvPr/>
        </p:nvSpPr>
        <p:spPr bwMode="auto">
          <a:xfrm>
            <a:off x="2843808" y="5406315"/>
            <a:ext cx="51689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1pPr>
            <a:lvl2pPr marL="742950" indent="-28575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2pPr>
            <a:lvl3pPr marL="11430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3pPr>
            <a:lvl4pPr marL="16002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4pPr>
            <a:lvl5pPr marL="20574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ko-KR" sz="4800" dirty="0">
                <a:solidFill>
                  <a:srgbClr val="0E3764"/>
                </a:solidFill>
                <a:latin typeface="Sandoll 고딕Neo3 05 SemiBold" pitchFamily="34" charset="-127"/>
                <a:ea typeface="Sandoll 고딕Neo3 05 SemiBold" pitchFamily="34" charset="-127"/>
              </a:rPr>
              <a:t>THANK YOU!!!</a:t>
            </a:r>
            <a:endParaRPr lang="ko-KR" altLang="en-US" sz="4800" dirty="0">
              <a:solidFill>
                <a:srgbClr val="0E3764"/>
              </a:solidFill>
              <a:latin typeface="Sandoll 고딕Neo3 05 SemiBold" pitchFamily="34" charset="-127"/>
              <a:ea typeface="Sandoll 고딕Neo3 05 SemiBold" pitchFamily="34" charset="-127"/>
            </a:endParaRPr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D6FCB-125A-49A5-9D3E-5771703551ED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71510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169638" y="215627"/>
            <a:ext cx="5018779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6000" dirty="0">
                <a:solidFill>
                  <a:srgbClr val="3D90FF"/>
                </a:solidFill>
                <a:effectLst>
                  <a:reflection blurRad="6350" stA="35000" endPos="31000" dist="38100" dir="5400000" sy="-100000" algn="bl" rotWithShape="0"/>
                </a:effectLst>
                <a:latin typeface="Sandoll 고딕 03 Bold" panose="020B0600000101010101" pitchFamily="34" charset="-127"/>
                <a:ea typeface="Sandoll 고딕 03 Bold" panose="020B0600000101010101" pitchFamily="34" charset="-127"/>
              </a:rPr>
              <a:t>C</a:t>
            </a:r>
            <a:r>
              <a:rPr lang="en-US" altLang="ko-KR" sz="6000" dirty="0">
                <a:solidFill>
                  <a:schemeClr val="accent1">
                    <a:lumMod val="50000"/>
                  </a:schemeClr>
                </a:solidFill>
                <a:effectLst>
                  <a:reflection blurRad="6350" stA="35000" endPos="31000" dist="38100" dir="5400000" sy="-100000" algn="bl" rotWithShape="0"/>
                </a:effectLst>
                <a:latin typeface="Sandoll 고딕 03 Bold" panose="020B0600000101010101" pitchFamily="34" charset="-127"/>
                <a:ea typeface="Sandoll 고딕 03 Bold" panose="020B0600000101010101" pitchFamily="34" charset="-127"/>
              </a:rPr>
              <a:t>ontents</a:t>
            </a:r>
            <a:endParaRPr lang="ko-KR" altLang="en-US" sz="6000" dirty="0">
              <a:solidFill>
                <a:schemeClr val="accent1">
                  <a:lumMod val="50000"/>
                </a:schemeClr>
              </a:solidFill>
              <a:effectLst>
                <a:reflection blurRad="6350" stA="35000" endPos="31000" dist="38100" dir="5400000" sy="-100000" algn="bl" rotWithShape="0"/>
              </a:effectLst>
              <a:latin typeface="Sandoll 고딕 03 Bold" panose="020B0600000101010101" pitchFamily="34" charset="-127"/>
              <a:ea typeface="Sandoll 고딕 03 Bold" panose="020B0600000101010101" pitchFamily="34" charset="-127"/>
            </a:endParaRPr>
          </a:p>
        </p:txBody>
      </p:sp>
      <p:sp>
        <p:nvSpPr>
          <p:cNvPr id="8" name="타원 7"/>
          <p:cNvSpPr/>
          <p:nvPr/>
        </p:nvSpPr>
        <p:spPr bwMode="auto">
          <a:xfrm>
            <a:off x="684157" y="1603996"/>
            <a:ext cx="115887" cy="114300"/>
          </a:xfrm>
          <a:prstGeom prst="ellipse">
            <a:avLst/>
          </a:prstGeom>
          <a:solidFill>
            <a:srgbClr val="099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1600">
              <a:solidFill>
                <a:srgbClr val="0A5054"/>
              </a:solidFill>
              <a:effectLst/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9" name="TextBox 15"/>
          <p:cNvSpPr txBox="1">
            <a:spLocks noChangeArrowheads="1"/>
          </p:cNvSpPr>
          <p:nvPr/>
        </p:nvSpPr>
        <p:spPr bwMode="auto">
          <a:xfrm>
            <a:off x="887595" y="1417582"/>
            <a:ext cx="4006283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1pPr>
            <a:lvl2pPr marL="742950" indent="-28575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2pPr>
            <a:lvl3pPr marL="11430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3pPr>
            <a:lvl4pPr marL="16002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4pPr>
            <a:lvl5pPr marL="20574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9pPr>
          </a:lstStyle>
          <a:p>
            <a:pPr marL="342900" indent="-342900" algn="l" eaLnBrk="1" hangingPunct="1">
              <a:lnSpc>
                <a:spcPct val="150000"/>
              </a:lnSpc>
              <a:spcBef>
                <a:spcPct val="0"/>
              </a:spcBef>
              <a:buFontTx/>
              <a:buAutoNum type="arabicPeriod"/>
            </a:pPr>
            <a:r>
              <a:rPr lang="ko-KR" altLang="en-US" sz="1600" b="1" dirty="0" smtClean="0">
                <a:solidFill>
                  <a:srgbClr val="0A5054"/>
                </a:solidFill>
                <a:effectLst/>
                <a:latin typeface="휴먼명조"/>
                <a:ea typeface="휴먼명조" panose="02010504000101010101"/>
              </a:rPr>
              <a:t>연혁</a:t>
            </a:r>
            <a:endParaRPr lang="en-US" altLang="ko-KR" sz="1600" b="1" dirty="0" smtClean="0">
              <a:solidFill>
                <a:srgbClr val="0A5054"/>
              </a:solidFill>
              <a:effectLst/>
              <a:latin typeface="휴먼명조"/>
              <a:ea typeface="휴먼명조" panose="02010504000101010101"/>
            </a:endParaRPr>
          </a:p>
          <a:p>
            <a:pPr marL="342900" indent="-342900" algn="l" eaLnBrk="1" hangingPunct="1">
              <a:lnSpc>
                <a:spcPct val="150000"/>
              </a:lnSpc>
              <a:spcBef>
                <a:spcPct val="0"/>
              </a:spcBef>
              <a:buFontTx/>
              <a:buAutoNum type="arabicPeriod"/>
            </a:pPr>
            <a:r>
              <a:rPr lang="ko-KR" altLang="en-US" sz="1600" b="1" dirty="0" smtClean="0">
                <a:solidFill>
                  <a:srgbClr val="0A5054"/>
                </a:solidFill>
                <a:effectLst/>
                <a:latin typeface="휴먼명조"/>
                <a:ea typeface="휴먼명조" panose="02010504000101010101"/>
              </a:rPr>
              <a:t>보유특허 현황</a:t>
            </a:r>
            <a:endParaRPr lang="en-US" altLang="ko-KR" sz="1600" b="1" dirty="0" smtClean="0">
              <a:solidFill>
                <a:srgbClr val="0A5054"/>
              </a:solidFill>
              <a:effectLst/>
              <a:latin typeface="휴먼명조"/>
              <a:ea typeface="휴먼명조" panose="02010504000101010101"/>
            </a:endParaRPr>
          </a:p>
          <a:p>
            <a:pPr marL="342900" indent="-342900" algn="l">
              <a:lnSpc>
                <a:spcPct val="150000"/>
              </a:lnSpc>
              <a:spcBef>
                <a:spcPct val="0"/>
              </a:spcBef>
              <a:buFontTx/>
              <a:buAutoNum type="arabicPeriod"/>
            </a:pPr>
            <a:r>
              <a:rPr lang="en-US" altLang="ko-KR" sz="1600" b="1" dirty="0">
                <a:solidFill>
                  <a:srgbClr val="0A5054"/>
                </a:solidFill>
                <a:effectLst/>
                <a:latin typeface="휴먼명조"/>
                <a:ea typeface="휴먼명조" panose="02010504000101010101"/>
              </a:rPr>
              <a:t>OIS</a:t>
            </a:r>
            <a:r>
              <a:rPr lang="ko-KR" altLang="en-US" sz="1600" b="1" dirty="0">
                <a:solidFill>
                  <a:srgbClr val="0A5054"/>
                </a:solidFill>
                <a:effectLst/>
                <a:latin typeface="휴먼명조"/>
                <a:ea typeface="휴먼명조" panose="02010504000101010101"/>
              </a:rPr>
              <a:t>용 </a:t>
            </a:r>
            <a:r>
              <a:rPr lang="en-US" altLang="ko-KR" sz="1600" b="1" dirty="0">
                <a:solidFill>
                  <a:srgbClr val="0A5054"/>
                </a:solidFill>
                <a:effectLst/>
                <a:latin typeface="휴먼명조"/>
                <a:ea typeface="휴먼명조" panose="02010504000101010101"/>
              </a:rPr>
              <a:t>PATTERN COIL </a:t>
            </a:r>
            <a:r>
              <a:rPr lang="ko-KR" altLang="en-US" sz="1600" b="1" dirty="0">
                <a:solidFill>
                  <a:srgbClr val="0A5054"/>
                </a:solidFill>
                <a:effectLst/>
                <a:latin typeface="휴먼명조"/>
                <a:ea typeface="휴먼명조" panose="02010504000101010101"/>
              </a:rPr>
              <a:t>및 </a:t>
            </a:r>
            <a:r>
              <a:rPr lang="en-US" altLang="ko-KR" sz="1600" b="1" dirty="0">
                <a:solidFill>
                  <a:srgbClr val="0A5054"/>
                </a:solidFill>
                <a:effectLst/>
                <a:latin typeface="휴먼명조"/>
                <a:ea typeface="휴먼명조" panose="02010504000101010101"/>
              </a:rPr>
              <a:t>MODULE</a:t>
            </a:r>
            <a:r>
              <a:rPr lang="en-US" altLang="ko-KR" sz="1600" b="1" dirty="0" smtClean="0">
                <a:solidFill>
                  <a:srgbClr val="0A5054"/>
                </a:solidFill>
                <a:effectLst/>
                <a:latin typeface="휴먼명조"/>
                <a:ea typeface="휴먼명조" panose="02010504000101010101"/>
              </a:rPr>
              <a:t/>
            </a:r>
            <a:br>
              <a:rPr lang="en-US" altLang="ko-KR" sz="1600" b="1" dirty="0" smtClean="0">
                <a:solidFill>
                  <a:srgbClr val="0A5054"/>
                </a:solidFill>
                <a:effectLst/>
                <a:latin typeface="휴먼명조"/>
                <a:ea typeface="휴먼명조" panose="02010504000101010101"/>
              </a:rPr>
            </a:br>
            <a:r>
              <a:rPr lang="en-US" altLang="ko-KR" sz="1600" b="1" dirty="0" smtClean="0">
                <a:solidFill>
                  <a:srgbClr val="0A5054"/>
                </a:solidFill>
                <a:effectLst/>
                <a:latin typeface="휴먼명조"/>
                <a:ea typeface="휴먼명조" panose="02010504000101010101"/>
              </a:rPr>
              <a:t>3-1. </a:t>
            </a:r>
            <a:r>
              <a:rPr lang="ko-KR" altLang="en-US" sz="1600" b="1" dirty="0" smtClean="0">
                <a:solidFill>
                  <a:srgbClr val="0A5054"/>
                </a:solidFill>
                <a:effectLst/>
                <a:latin typeface="휴먼명조"/>
                <a:ea typeface="휴먼명조" panose="02010504000101010101"/>
              </a:rPr>
              <a:t>개발 </a:t>
            </a:r>
            <a:r>
              <a:rPr lang="ko-KR" altLang="en-US" sz="1600" b="1" dirty="0">
                <a:solidFill>
                  <a:srgbClr val="0A5054"/>
                </a:solidFill>
                <a:effectLst/>
                <a:latin typeface="휴먼명조"/>
                <a:ea typeface="휴먼명조" panose="02010504000101010101"/>
              </a:rPr>
              <a:t>아이템 </a:t>
            </a:r>
            <a:r>
              <a:rPr lang="ko-KR" altLang="en-US" sz="1600" b="1" dirty="0" smtClean="0">
                <a:solidFill>
                  <a:srgbClr val="0A5054"/>
                </a:solidFill>
                <a:effectLst/>
                <a:latin typeface="휴먼명조"/>
                <a:ea typeface="휴먼명조" panose="02010504000101010101"/>
              </a:rPr>
              <a:t>개요</a:t>
            </a:r>
            <a:r>
              <a:rPr lang="en-US" altLang="ko-KR" sz="1600" b="1" dirty="0" smtClean="0">
                <a:solidFill>
                  <a:srgbClr val="0A5054"/>
                </a:solidFill>
                <a:effectLst/>
                <a:latin typeface="휴먼명조"/>
                <a:ea typeface="휴먼명조" panose="02010504000101010101"/>
              </a:rPr>
              <a:t/>
            </a:r>
            <a:br>
              <a:rPr lang="en-US" altLang="ko-KR" sz="1600" b="1" dirty="0" smtClean="0">
                <a:solidFill>
                  <a:srgbClr val="0A5054"/>
                </a:solidFill>
                <a:effectLst/>
                <a:latin typeface="휴먼명조"/>
                <a:ea typeface="휴먼명조" panose="02010504000101010101"/>
              </a:rPr>
            </a:br>
            <a:r>
              <a:rPr lang="en-US" altLang="ko-KR" sz="1600" b="1" dirty="0" smtClean="0">
                <a:solidFill>
                  <a:srgbClr val="0A5054"/>
                </a:solidFill>
                <a:effectLst/>
                <a:latin typeface="휴먼명조"/>
                <a:ea typeface="휴먼명조" panose="02010504000101010101"/>
              </a:rPr>
              <a:t>3-2. </a:t>
            </a:r>
            <a:r>
              <a:rPr lang="ko-KR" altLang="en-US" sz="1600" b="1" dirty="0" smtClean="0">
                <a:solidFill>
                  <a:srgbClr val="0A5054"/>
                </a:solidFill>
                <a:effectLst/>
                <a:latin typeface="휴먼명조"/>
                <a:ea typeface="휴먼명조" panose="02010504000101010101"/>
              </a:rPr>
              <a:t>기술 </a:t>
            </a:r>
            <a:r>
              <a:rPr lang="ko-KR" altLang="en-US" sz="1600" b="1" dirty="0">
                <a:solidFill>
                  <a:srgbClr val="0A5054"/>
                </a:solidFill>
                <a:effectLst/>
                <a:latin typeface="휴먼명조"/>
                <a:ea typeface="휴먼명조" panose="02010504000101010101"/>
              </a:rPr>
              <a:t>개발 내용 및 수행 </a:t>
            </a:r>
            <a:r>
              <a:rPr lang="ko-KR" altLang="en-US" sz="1600" b="1" dirty="0" smtClean="0">
                <a:solidFill>
                  <a:srgbClr val="0A5054"/>
                </a:solidFill>
                <a:effectLst/>
                <a:latin typeface="휴먼명조"/>
                <a:ea typeface="휴먼명조" panose="02010504000101010101"/>
              </a:rPr>
              <a:t>방법</a:t>
            </a:r>
            <a:r>
              <a:rPr lang="en-US" altLang="ko-KR" sz="1600" b="1" dirty="0" smtClean="0">
                <a:solidFill>
                  <a:srgbClr val="0A5054"/>
                </a:solidFill>
                <a:effectLst/>
                <a:latin typeface="휴먼명조"/>
                <a:ea typeface="휴먼명조" panose="02010504000101010101"/>
              </a:rPr>
              <a:t/>
            </a:r>
            <a:br>
              <a:rPr lang="en-US" altLang="ko-KR" sz="1600" b="1" dirty="0" smtClean="0">
                <a:solidFill>
                  <a:srgbClr val="0A5054"/>
                </a:solidFill>
                <a:effectLst/>
                <a:latin typeface="휴먼명조"/>
                <a:ea typeface="휴먼명조" panose="02010504000101010101"/>
              </a:rPr>
            </a:br>
            <a:r>
              <a:rPr lang="en-US" altLang="ko-KR" sz="1600" b="1" dirty="0" smtClean="0">
                <a:solidFill>
                  <a:srgbClr val="0A5054"/>
                </a:solidFill>
                <a:effectLst/>
                <a:latin typeface="휴먼명조"/>
                <a:ea typeface="휴먼명조" panose="02010504000101010101"/>
              </a:rPr>
              <a:t>3-3.</a:t>
            </a:r>
            <a:r>
              <a:rPr lang="ko-KR" altLang="en-US" sz="1600" b="1" dirty="0">
                <a:solidFill>
                  <a:srgbClr val="0A5054"/>
                </a:solidFill>
                <a:effectLst/>
                <a:latin typeface="휴먼명조"/>
                <a:ea typeface="휴먼명조" panose="02010504000101010101"/>
              </a:rPr>
              <a:t> 시장규모</a:t>
            </a:r>
            <a:r>
              <a:rPr lang="en-US" altLang="ko-KR" sz="1600" b="1" dirty="0" smtClean="0">
                <a:solidFill>
                  <a:srgbClr val="0A5054"/>
                </a:solidFill>
                <a:effectLst/>
                <a:latin typeface="휴먼명조"/>
                <a:ea typeface="휴먼명조" panose="02010504000101010101"/>
              </a:rPr>
              <a:t/>
            </a:r>
            <a:br>
              <a:rPr lang="en-US" altLang="ko-KR" sz="1600" b="1" dirty="0" smtClean="0">
                <a:solidFill>
                  <a:srgbClr val="0A5054"/>
                </a:solidFill>
                <a:effectLst/>
                <a:latin typeface="휴먼명조"/>
                <a:ea typeface="휴먼명조" panose="02010504000101010101"/>
              </a:rPr>
            </a:br>
            <a:r>
              <a:rPr lang="en-US" altLang="ko-KR" sz="1600" b="1" dirty="0" smtClean="0">
                <a:solidFill>
                  <a:srgbClr val="0A5054"/>
                </a:solidFill>
                <a:effectLst/>
                <a:latin typeface="휴먼명조"/>
                <a:ea typeface="휴먼명조" panose="02010504000101010101"/>
              </a:rPr>
              <a:t>3-4.</a:t>
            </a:r>
            <a:r>
              <a:rPr lang="ko-KR" altLang="en-US" sz="1600" b="1" dirty="0">
                <a:solidFill>
                  <a:srgbClr val="0A5054"/>
                </a:solidFill>
                <a:effectLst/>
                <a:latin typeface="휴먼명조"/>
                <a:ea typeface="휴먼명조" panose="02010504000101010101"/>
              </a:rPr>
              <a:t> 경쟁사 </a:t>
            </a:r>
            <a:r>
              <a:rPr lang="ko-KR" altLang="en-US" sz="1600" b="1" dirty="0" smtClean="0">
                <a:solidFill>
                  <a:srgbClr val="0A5054"/>
                </a:solidFill>
                <a:effectLst/>
                <a:latin typeface="휴먼명조"/>
                <a:ea typeface="휴먼명조" panose="02010504000101010101"/>
              </a:rPr>
              <a:t>현황</a:t>
            </a:r>
            <a:r>
              <a:rPr lang="en-US" altLang="ko-KR" sz="1600" b="1" dirty="0" smtClean="0">
                <a:solidFill>
                  <a:srgbClr val="0A5054"/>
                </a:solidFill>
                <a:effectLst/>
                <a:latin typeface="휴먼명조"/>
                <a:ea typeface="휴먼명조" panose="02010504000101010101"/>
              </a:rPr>
              <a:t/>
            </a:r>
            <a:br>
              <a:rPr lang="en-US" altLang="ko-KR" sz="1600" b="1" dirty="0" smtClean="0">
                <a:solidFill>
                  <a:srgbClr val="0A5054"/>
                </a:solidFill>
                <a:effectLst/>
                <a:latin typeface="휴먼명조"/>
                <a:ea typeface="휴먼명조" panose="02010504000101010101"/>
              </a:rPr>
            </a:br>
            <a:endParaRPr lang="ko-KR" altLang="en-US" sz="1600" b="1" dirty="0">
              <a:solidFill>
                <a:srgbClr val="0A5054"/>
              </a:solidFill>
              <a:effectLst/>
              <a:latin typeface="휴먼명조"/>
              <a:ea typeface="휴먼명조" panose="02010504000101010101"/>
            </a:endParaRPr>
          </a:p>
        </p:txBody>
      </p:sp>
      <p:sp>
        <p:nvSpPr>
          <p:cNvPr id="11" name="타원 10"/>
          <p:cNvSpPr/>
          <p:nvPr/>
        </p:nvSpPr>
        <p:spPr bwMode="auto">
          <a:xfrm>
            <a:off x="684155" y="1976702"/>
            <a:ext cx="115887" cy="114300"/>
          </a:xfrm>
          <a:prstGeom prst="ellipse">
            <a:avLst/>
          </a:prstGeom>
          <a:solidFill>
            <a:srgbClr val="3DC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1600">
              <a:solidFill>
                <a:schemeClr val="accent5">
                  <a:lumMod val="60000"/>
                  <a:lumOff val="40000"/>
                </a:schemeClr>
              </a:solidFill>
              <a:effectLst/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14" name="타원 13"/>
          <p:cNvSpPr/>
          <p:nvPr/>
        </p:nvSpPr>
        <p:spPr bwMode="auto">
          <a:xfrm>
            <a:off x="683568" y="2349408"/>
            <a:ext cx="115887" cy="114300"/>
          </a:xfrm>
          <a:prstGeom prst="ellipse">
            <a:avLst/>
          </a:prstGeom>
          <a:solidFill>
            <a:srgbClr val="6AD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1600">
              <a:solidFill>
                <a:schemeClr val="accent5">
                  <a:lumMod val="50000"/>
                </a:schemeClr>
              </a:solidFill>
              <a:effectLst/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26" name="타원 25"/>
          <p:cNvSpPr/>
          <p:nvPr/>
        </p:nvSpPr>
        <p:spPr bwMode="auto">
          <a:xfrm>
            <a:off x="4932040" y="1603996"/>
            <a:ext cx="115887" cy="114300"/>
          </a:xfrm>
          <a:prstGeom prst="ellipse">
            <a:avLst/>
          </a:prstGeom>
          <a:solidFill>
            <a:srgbClr val="12AE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1600">
              <a:solidFill>
                <a:schemeClr val="accent5">
                  <a:lumMod val="60000"/>
                  <a:lumOff val="40000"/>
                </a:schemeClr>
              </a:solidFill>
              <a:effectLst/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27" name="TextBox 44"/>
          <p:cNvSpPr txBox="1">
            <a:spLocks noChangeArrowheads="1"/>
          </p:cNvSpPr>
          <p:nvPr/>
        </p:nvSpPr>
        <p:spPr bwMode="auto">
          <a:xfrm>
            <a:off x="5104743" y="1417582"/>
            <a:ext cx="3211673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1pPr>
            <a:lvl2pPr marL="742950" indent="-28575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2pPr>
            <a:lvl3pPr marL="11430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3pPr>
            <a:lvl4pPr marL="16002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4pPr>
            <a:lvl5pPr marL="20574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9pPr>
          </a:lstStyle>
          <a:p>
            <a:pPr marL="342900" indent="-342900" algn="l" eaLnBrk="1" hangingPunct="1">
              <a:lnSpc>
                <a:spcPct val="150000"/>
              </a:lnSpc>
              <a:spcBef>
                <a:spcPct val="0"/>
              </a:spcBef>
              <a:buFont typeface="+mj-lt"/>
              <a:buAutoNum type="arabicPeriod" startAt="4"/>
            </a:pPr>
            <a:r>
              <a:rPr lang="ko-KR" altLang="en-US" sz="1600" b="1" dirty="0" smtClean="0">
                <a:solidFill>
                  <a:srgbClr val="0A5054"/>
                </a:solidFill>
                <a:effectLst/>
                <a:latin typeface="휴먼명조"/>
                <a:ea typeface="휴먼명조" panose="02010504000101010101"/>
              </a:rPr>
              <a:t>레인센서</a:t>
            </a:r>
            <a:r>
              <a:rPr lang="en-US" altLang="ko-KR" sz="1600" b="1" dirty="0" smtClean="0">
                <a:solidFill>
                  <a:srgbClr val="0A5054"/>
                </a:solidFill>
                <a:effectLst/>
                <a:latin typeface="휴먼명조"/>
                <a:ea typeface="휴먼명조" panose="02010504000101010101"/>
              </a:rPr>
              <a:t/>
            </a:r>
            <a:br>
              <a:rPr lang="en-US" altLang="ko-KR" sz="1600" b="1" dirty="0" smtClean="0">
                <a:solidFill>
                  <a:srgbClr val="0A5054"/>
                </a:solidFill>
                <a:effectLst/>
                <a:latin typeface="휴먼명조"/>
                <a:ea typeface="휴먼명조" panose="02010504000101010101"/>
              </a:rPr>
            </a:br>
            <a:r>
              <a:rPr lang="en-US" altLang="ko-KR" sz="1600" b="1" dirty="0" smtClean="0">
                <a:solidFill>
                  <a:srgbClr val="0A5054"/>
                </a:solidFill>
                <a:effectLst/>
                <a:latin typeface="휴먼명조"/>
                <a:ea typeface="휴먼명조" panose="02010504000101010101"/>
              </a:rPr>
              <a:t>4-1. </a:t>
            </a:r>
            <a:r>
              <a:rPr lang="ko-KR" altLang="en-US" sz="1600" b="1" dirty="0" smtClean="0">
                <a:solidFill>
                  <a:srgbClr val="0A5054"/>
                </a:solidFill>
                <a:effectLst/>
                <a:latin typeface="휴먼명조"/>
                <a:ea typeface="휴먼명조" panose="02010504000101010101"/>
              </a:rPr>
              <a:t>개발 개요</a:t>
            </a:r>
            <a:r>
              <a:rPr lang="en-US" altLang="ko-KR" sz="1600" b="1" dirty="0" smtClean="0">
                <a:solidFill>
                  <a:srgbClr val="0A5054"/>
                </a:solidFill>
                <a:effectLst/>
                <a:latin typeface="휴먼명조"/>
                <a:ea typeface="휴먼명조" panose="02010504000101010101"/>
              </a:rPr>
              <a:t/>
            </a:r>
            <a:br>
              <a:rPr lang="en-US" altLang="ko-KR" sz="1600" b="1" dirty="0" smtClean="0">
                <a:solidFill>
                  <a:srgbClr val="0A5054"/>
                </a:solidFill>
                <a:effectLst/>
                <a:latin typeface="휴먼명조"/>
                <a:ea typeface="휴먼명조" panose="02010504000101010101"/>
              </a:rPr>
            </a:br>
            <a:r>
              <a:rPr lang="en-US" altLang="ko-KR" sz="1600" b="1" dirty="0" smtClean="0">
                <a:solidFill>
                  <a:srgbClr val="0A5054"/>
                </a:solidFill>
                <a:effectLst/>
                <a:latin typeface="휴먼명조"/>
                <a:ea typeface="휴먼명조" panose="02010504000101010101"/>
              </a:rPr>
              <a:t>4-2. DESIGN CONCEPT</a:t>
            </a:r>
            <a:br>
              <a:rPr lang="en-US" altLang="ko-KR" sz="1600" b="1" dirty="0" smtClean="0">
                <a:solidFill>
                  <a:srgbClr val="0A5054"/>
                </a:solidFill>
                <a:effectLst/>
                <a:latin typeface="휴먼명조"/>
                <a:ea typeface="휴먼명조" panose="02010504000101010101"/>
              </a:rPr>
            </a:br>
            <a:r>
              <a:rPr lang="en-US" altLang="ko-KR" sz="1600" b="1" dirty="0" smtClean="0">
                <a:solidFill>
                  <a:srgbClr val="0A5054"/>
                </a:solidFill>
                <a:effectLst/>
                <a:latin typeface="휴먼명조"/>
                <a:ea typeface="휴먼명조" panose="02010504000101010101"/>
              </a:rPr>
              <a:t>4-3. </a:t>
            </a:r>
            <a:r>
              <a:rPr lang="ko-KR" altLang="en-US" sz="1600" b="1" dirty="0" smtClean="0">
                <a:solidFill>
                  <a:srgbClr val="0A5054"/>
                </a:solidFill>
                <a:effectLst/>
                <a:latin typeface="휴먼명조"/>
                <a:ea typeface="휴먼명조" panose="02010504000101010101"/>
              </a:rPr>
              <a:t>핵심 보유기술</a:t>
            </a:r>
            <a:r>
              <a:rPr lang="en-US" altLang="ko-KR" sz="1600" b="1" dirty="0" smtClean="0">
                <a:solidFill>
                  <a:srgbClr val="0A5054"/>
                </a:solidFill>
                <a:effectLst/>
                <a:latin typeface="휴먼명조"/>
                <a:ea typeface="휴먼명조" panose="02010504000101010101"/>
              </a:rPr>
              <a:t/>
            </a:r>
            <a:br>
              <a:rPr lang="en-US" altLang="ko-KR" sz="1600" b="1" dirty="0" smtClean="0">
                <a:solidFill>
                  <a:srgbClr val="0A5054"/>
                </a:solidFill>
                <a:effectLst/>
                <a:latin typeface="휴먼명조"/>
                <a:ea typeface="휴먼명조" panose="02010504000101010101"/>
              </a:rPr>
            </a:br>
            <a:r>
              <a:rPr lang="en-US" altLang="ko-KR" sz="1600" b="1" dirty="0" smtClean="0">
                <a:solidFill>
                  <a:srgbClr val="0A5054"/>
                </a:solidFill>
                <a:effectLst/>
                <a:latin typeface="휴먼명조"/>
                <a:ea typeface="휴먼명조" panose="02010504000101010101"/>
              </a:rPr>
              <a:t>4-4. </a:t>
            </a:r>
            <a:r>
              <a:rPr lang="ko-KR" altLang="en-US" sz="1600" b="1" dirty="0" smtClean="0">
                <a:solidFill>
                  <a:srgbClr val="0A5054"/>
                </a:solidFill>
                <a:effectLst/>
                <a:latin typeface="휴먼명조"/>
                <a:ea typeface="휴먼명조" panose="02010504000101010101"/>
              </a:rPr>
              <a:t>기존 기술</a:t>
            </a:r>
            <a:r>
              <a:rPr lang="en-US" altLang="ko-KR" sz="1600" b="1" dirty="0" smtClean="0">
                <a:solidFill>
                  <a:srgbClr val="0A5054"/>
                </a:solidFill>
                <a:effectLst/>
                <a:latin typeface="휴먼명조"/>
                <a:ea typeface="휴먼명조" panose="02010504000101010101"/>
              </a:rPr>
              <a:t>(</a:t>
            </a:r>
            <a:r>
              <a:rPr lang="ko-KR" altLang="en-US" sz="1600" b="1" dirty="0" smtClean="0">
                <a:solidFill>
                  <a:srgbClr val="0A5054"/>
                </a:solidFill>
                <a:effectLst/>
                <a:latin typeface="휴먼명조"/>
                <a:ea typeface="휴먼명조" panose="02010504000101010101"/>
              </a:rPr>
              <a:t>제품</a:t>
            </a:r>
            <a:r>
              <a:rPr lang="en-US" altLang="ko-KR" sz="1600" b="1" dirty="0" smtClean="0">
                <a:solidFill>
                  <a:srgbClr val="0A5054"/>
                </a:solidFill>
                <a:effectLst/>
                <a:latin typeface="휴먼명조"/>
                <a:ea typeface="휴먼명조" panose="02010504000101010101"/>
              </a:rPr>
              <a:t>)</a:t>
            </a:r>
          </a:p>
        </p:txBody>
      </p:sp>
      <p:sp>
        <p:nvSpPr>
          <p:cNvPr id="41" name="슬라이드 번호 개체 틀 4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D6FCB-125A-49A5-9D3E-5771703551ED}" type="slidenum">
              <a:rPr lang="ko-KR" altLang="en-US" smtClean="0"/>
              <a:t>2</a:t>
            </a:fld>
            <a:endParaRPr lang="ko-KR" altLang="en-US" dirty="0"/>
          </a:p>
        </p:txBody>
      </p:sp>
      <p:grpSp>
        <p:nvGrpSpPr>
          <p:cNvPr id="4" name="그룹 3"/>
          <p:cNvGrpSpPr/>
          <p:nvPr/>
        </p:nvGrpSpPr>
        <p:grpSpPr>
          <a:xfrm>
            <a:off x="0" y="5326895"/>
            <a:ext cx="9144000" cy="998767"/>
            <a:chOff x="107504" y="5438212"/>
            <a:chExt cx="8966760" cy="887450"/>
          </a:xfrm>
        </p:grpSpPr>
        <p:sp>
          <p:nvSpPr>
            <p:cNvPr id="3" name="직사각형 2"/>
            <p:cNvSpPr/>
            <p:nvPr/>
          </p:nvSpPr>
          <p:spPr>
            <a:xfrm>
              <a:off x="107504" y="5438212"/>
              <a:ext cx="8966760" cy="88745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2" name="그룹 1"/>
            <p:cNvGrpSpPr/>
            <p:nvPr/>
          </p:nvGrpSpPr>
          <p:grpSpPr>
            <a:xfrm>
              <a:off x="107504" y="5438212"/>
              <a:ext cx="8966760" cy="887450"/>
              <a:chOff x="-1395" y="5334628"/>
              <a:chExt cx="8966760" cy="887450"/>
            </a:xfrm>
          </p:grpSpPr>
          <p:pic>
            <p:nvPicPr>
              <p:cNvPr id="23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t="3532"/>
              <a:stretch>
                <a:fillRect/>
              </a:stretch>
            </p:blipFill>
            <p:spPr bwMode="auto">
              <a:xfrm>
                <a:off x="2723778" y="5334628"/>
                <a:ext cx="1200150" cy="887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40" name="그림 39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1395" y="5334628"/>
                <a:ext cx="2736304" cy="887450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24" name="Picture 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891533" y="5334628"/>
                <a:ext cx="752475" cy="887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25" name="Picture 4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4629894" y="5334628"/>
                <a:ext cx="1238250" cy="887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28" name="Picture 5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5814789" y="5334628"/>
                <a:ext cx="1133475" cy="887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31" name="Picture 6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6936540" y="5334628"/>
                <a:ext cx="2028825" cy="887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</p:grpSp>
    </p:spTree>
    <p:extLst>
      <p:ext uri="{BB962C8B-B14F-4D97-AF65-F5344CB8AC3E}">
        <p14:creationId xmlns:p14="http://schemas.microsoft.com/office/powerpoint/2010/main" val="1644413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200" dirty="0" smtClean="0"/>
              <a:t>1. </a:t>
            </a:r>
            <a:r>
              <a:rPr lang="ko-KR" altLang="en-US" sz="3200" dirty="0" smtClean="0"/>
              <a:t>연혁</a:t>
            </a:r>
            <a:endParaRPr lang="ko-KR" altLang="en-US" sz="3200" dirty="0"/>
          </a:p>
        </p:txBody>
      </p:sp>
      <p:sp>
        <p:nvSpPr>
          <p:cNvPr id="7" name="직사각형 35"/>
          <p:cNvSpPr>
            <a:spLocks noChangeArrowheads="1"/>
          </p:cNvSpPr>
          <p:nvPr/>
        </p:nvSpPr>
        <p:spPr bwMode="auto">
          <a:xfrm>
            <a:off x="1514030" y="1412776"/>
            <a:ext cx="5218210" cy="1277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latinLnBrk="1"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1pPr>
            <a:lvl2pPr marL="742950" indent="-285750" latinLnBrk="1"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2pPr>
            <a:lvl3pPr marL="1143000" indent="-228600" latinLnBrk="1"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3pPr>
            <a:lvl4pPr marL="1600200" indent="-228600" latinLnBrk="1"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4pPr>
            <a:lvl5pPr marL="2057400" indent="-228600" latinLnBrk="1"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9pPr>
          </a:lstStyle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1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▶ </a:t>
            </a:r>
            <a:r>
              <a:rPr lang="en-US" altLang="ko-KR" sz="11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05.29 - </a:t>
            </a:r>
            <a:r>
              <a:rPr lang="ko-KR" altLang="en-US" sz="11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부산창조경제혁신센터 </a:t>
            </a:r>
            <a:r>
              <a:rPr lang="en-US" altLang="ko-KR" sz="11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6</a:t>
            </a:r>
            <a:r>
              <a:rPr lang="ko-KR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개월 챌린지 플랫폼 사업 </a:t>
            </a:r>
            <a:r>
              <a:rPr lang="ko-KR" altLang="en-US" sz="11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선정</a:t>
            </a:r>
            <a:endParaRPr lang="en-US" altLang="ko-KR" sz="1100" dirty="0" smtClean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1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▶ </a:t>
            </a:r>
            <a:r>
              <a:rPr lang="en-US" altLang="ko-KR" sz="11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07.13 - </a:t>
            </a:r>
            <a:r>
              <a:rPr lang="en-US" altLang="ko-KR" sz="11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1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주</a:t>
            </a:r>
            <a:r>
              <a:rPr lang="en-US" altLang="ko-KR" sz="11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en-US" sz="11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센서토피아 법인 </a:t>
            </a:r>
            <a:r>
              <a:rPr lang="ko-KR" altLang="en-US" sz="11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설립</a:t>
            </a:r>
            <a:endParaRPr lang="en-US" altLang="ko-KR" sz="1100" b="1" dirty="0" smtClean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1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▶ </a:t>
            </a:r>
            <a:r>
              <a:rPr lang="en-US" altLang="ko-KR" sz="11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07.14 </a:t>
            </a:r>
            <a:r>
              <a:rPr lang="en-US" altLang="ko-KR" sz="11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- 2017 </a:t>
            </a:r>
            <a:r>
              <a:rPr lang="ko-KR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엑셀러레이트 연계지원사업 계약체결</a:t>
            </a:r>
            <a:r>
              <a:rPr lang="en-US" altLang="ko-KR" sz="11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연구개발특구진흥재단</a:t>
            </a:r>
            <a:endParaRPr lang="en-US" altLang="ko-KR" sz="1100" dirty="0" smtClean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▶ </a:t>
            </a:r>
            <a:r>
              <a:rPr lang="en-US" altLang="ko-KR" sz="11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08.18 </a:t>
            </a:r>
            <a:r>
              <a:rPr lang="en-US" altLang="ko-KR" sz="11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en-US" altLang="ko-KR" sz="11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1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주</a:t>
            </a:r>
            <a:r>
              <a:rPr lang="en-US" altLang="ko-KR" sz="11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en-US" sz="11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액트너랩 투자 유치</a:t>
            </a:r>
            <a:r>
              <a:rPr lang="en-US" altLang="ko-KR" sz="11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(0.3</a:t>
            </a:r>
            <a:r>
              <a:rPr lang="ko-KR" altLang="en-US" sz="1100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억원</a:t>
            </a:r>
            <a:r>
              <a:rPr lang="en-US" altLang="ko-KR" sz="11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1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▶ </a:t>
            </a:r>
            <a:r>
              <a:rPr lang="en-US" altLang="ko-KR" sz="11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10.14 - </a:t>
            </a:r>
            <a:r>
              <a:rPr lang="en-US" altLang="ko-KR" sz="11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KALPS </a:t>
            </a:r>
            <a:r>
              <a:rPr lang="en-US" altLang="ko-KR" sz="11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2</a:t>
            </a:r>
            <a:r>
              <a:rPr lang="ko-KR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기 미국 실리콘 밸리 연수</a:t>
            </a:r>
            <a:endParaRPr lang="en-US" altLang="ko-KR" sz="1100" dirty="0" smtClean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▶ </a:t>
            </a:r>
            <a:r>
              <a:rPr lang="en-US" altLang="ko-KR" sz="11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12.06 - </a:t>
            </a:r>
            <a:r>
              <a:rPr lang="en-US" altLang="ko-KR" sz="11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2017 </a:t>
            </a:r>
            <a:r>
              <a:rPr lang="ko-KR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엑셀러레이트 연계지원사업 성과 발표</a:t>
            </a:r>
            <a:endParaRPr lang="en-US" altLang="ko-KR" sz="1100" dirty="0" smtClean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▶ </a:t>
            </a:r>
            <a:r>
              <a:rPr lang="en-US" altLang="ko-KR" sz="11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12.15 </a:t>
            </a:r>
            <a:r>
              <a:rPr lang="en-US" altLang="ko-KR" sz="11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부산창조경제혁신센터 </a:t>
            </a:r>
            <a:r>
              <a:rPr lang="en-US" altLang="ko-KR" sz="11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6</a:t>
            </a:r>
            <a:r>
              <a:rPr lang="ko-KR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개월 챌린지 플랫폼 졸업인증 </a:t>
            </a:r>
            <a:r>
              <a:rPr lang="ko-KR" altLang="en-US" sz="11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획득</a:t>
            </a:r>
            <a:endParaRPr lang="en-US" altLang="ko-KR" sz="11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8" name="TextBox 16"/>
          <p:cNvSpPr txBox="1">
            <a:spLocks noChangeArrowheads="1"/>
          </p:cNvSpPr>
          <p:nvPr/>
        </p:nvSpPr>
        <p:spPr bwMode="auto">
          <a:xfrm>
            <a:off x="1485108" y="908720"/>
            <a:ext cx="114005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1pPr>
            <a:lvl2pPr marL="742950" indent="-285750" latinLnBrk="1"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2pPr>
            <a:lvl3pPr marL="1143000" indent="-228600" latinLnBrk="1"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3pPr>
            <a:lvl4pPr marL="1600200" indent="-228600" latinLnBrk="1"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4pPr>
            <a:lvl5pPr marL="2057400" indent="-228600" latinLnBrk="1"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32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Sandoll 고딕Neo1 07 Bold" panose="020B0600000101010101" pitchFamily="34" charset="-127"/>
                <a:ea typeface="Sandoll 고딕Neo1 07 Bold" panose="020B0600000101010101" pitchFamily="34" charset="-127"/>
              </a:rPr>
              <a:t>2017</a:t>
            </a:r>
            <a:endParaRPr lang="ko-KR" altLang="en-US" sz="32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Sandoll 고딕Neo1 07 Bold" panose="020B0600000101010101" pitchFamily="34" charset="-127"/>
              <a:ea typeface="Sandoll 고딕Neo1 07 Bold" panose="020B0600000101010101" pitchFamily="34" charset="-127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2218533" y="2708920"/>
            <a:ext cx="114005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1pPr>
            <a:lvl2pPr marL="742950" indent="-285750" latinLnBrk="1"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2pPr>
            <a:lvl3pPr marL="1143000" indent="-228600" latinLnBrk="1"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3pPr>
            <a:lvl4pPr marL="1600200" indent="-228600" latinLnBrk="1"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4pPr>
            <a:lvl5pPr marL="2057400" indent="-228600" latinLnBrk="1"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32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Sandoll 고딕Neo1 07 Bold" panose="020B0600000101010101" pitchFamily="34" charset="-127"/>
                <a:ea typeface="Sandoll 고딕Neo1 07 Bold" panose="020B0600000101010101" pitchFamily="34" charset="-127"/>
              </a:rPr>
              <a:t>2018</a:t>
            </a:r>
            <a:endParaRPr lang="ko-KR" altLang="en-US" sz="32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Sandoll 고딕Neo1 07 Bold" panose="020B0600000101010101" pitchFamily="34" charset="-127"/>
              <a:ea typeface="Sandoll 고딕Neo1 07 Bold" panose="020B0600000101010101" pitchFamily="34" charset="-127"/>
            </a:endParaRPr>
          </a:p>
        </p:txBody>
      </p:sp>
      <p:pic>
        <p:nvPicPr>
          <p:cNvPr id="35" name="그림 34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02" y="4365104"/>
            <a:ext cx="1360330" cy="2309009"/>
          </a:xfrm>
          <a:prstGeom prst="rect">
            <a:avLst/>
          </a:prstGeom>
        </p:spPr>
      </p:pic>
      <p:grpSp>
        <p:nvGrpSpPr>
          <p:cNvPr id="49" name="그룹 48"/>
          <p:cNvGrpSpPr/>
          <p:nvPr/>
        </p:nvGrpSpPr>
        <p:grpSpPr>
          <a:xfrm>
            <a:off x="305710" y="1124744"/>
            <a:ext cx="1169988" cy="1406525"/>
            <a:chOff x="390525" y="1941513"/>
            <a:chExt cx="1169988" cy="1406525"/>
          </a:xfrm>
        </p:grpSpPr>
        <p:grpSp>
          <p:nvGrpSpPr>
            <p:cNvPr id="4" name="그룹 89"/>
            <p:cNvGrpSpPr>
              <a:grpSpLocks/>
            </p:cNvGrpSpPr>
            <p:nvPr/>
          </p:nvGrpSpPr>
          <p:grpSpPr bwMode="auto">
            <a:xfrm>
              <a:off x="390525" y="1941513"/>
              <a:ext cx="1169988" cy="1169987"/>
              <a:chOff x="911974" y="2203681"/>
              <a:chExt cx="1762896" cy="1762896"/>
            </a:xfrm>
          </p:grpSpPr>
          <p:sp>
            <p:nvSpPr>
              <p:cNvPr id="5" name="다이아몬드 4"/>
              <p:cNvSpPr/>
              <p:nvPr/>
            </p:nvSpPr>
            <p:spPr>
              <a:xfrm>
                <a:off x="911974" y="2203681"/>
                <a:ext cx="1762896" cy="1762896"/>
              </a:xfrm>
              <a:prstGeom prst="diamond">
                <a:avLst/>
              </a:prstGeom>
              <a:noFill/>
              <a:ln w="41275">
                <a:solidFill>
                  <a:srgbClr val="BDD7E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effectLst/>
                </a:endParaRPr>
              </a:p>
            </p:txBody>
          </p:sp>
          <p:sp>
            <p:nvSpPr>
              <p:cNvPr id="6" name="다이아몬드 5"/>
              <p:cNvSpPr/>
              <p:nvPr/>
            </p:nvSpPr>
            <p:spPr>
              <a:xfrm>
                <a:off x="1026789" y="2318497"/>
                <a:ext cx="1552401" cy="1552401"/>
              </a:xfrm>
              <a:prstGeom prst="diamond">
                <a:avLst/>
              </a:prstGeom>
              <a:solidFill>
                <a:srgbClr val="BDD7EE"/>
              </a:solidFill>
              <a:ln w="412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effectLst/>
                </a:endParaRPr>
              </a:p>
            </p:txBody>
          </p:sp>
        </p:grpSp>
        <p:pic>
          <p:nvPicPr>
            <p:cNvPr id="9" name="그림 94"/>
            <p:cNvPicPr>
              <a:picLocks noChangeAspect="1"/>
            </p:cNvPicPr>
            <p:nvPr/>
          </p:nvPicPr>
          <p:blipFill>
            <a:blip r:embed="rId3">
              <a:grayscl/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700" y="2309813"/>
              <a:ext cx="420688" cy="403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" name="그림 12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9275" y="3154363"/>
              <a:ext cx="852488" cy="193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0" name="그룹 49"/>
          <p:cNvGrpSpPr/>
          <p:nvPr/>
        </p:nvGrpSpPr>
        <p:grpSpPr>
          <a:xfrm>
            <a:off x="6537325" y="1354975"/>
            <a:ext cx="2606675" cy="851635"/>
            <a:chOff x="6534150" y="2146300"/>
            <a:chExt cx="2606675" cy="851635"/>
          </a:xfrm>
        </p:grpSpPr>
        <p:sp>
          <p:nvSpPr>
            <p:cNvPr id="42" name="직사각형 41"/>
            <p:cNvSpPr/>
            <p:nvPr/>
          </p:nvSpPr>
          <p:spPr>
            <a:xfrm>
              <a:off x="6534150" y="2146300"/>
              <a:ext cx="2606675" cy="779463"/>
            </a:xfrm>
            <a:prstGeom prst="rect">
              <a:avLst/>
            </a:prstGeom>
            <a:solidFill>
              <a:schemeClr val="accent5">
                <a:lumMod val="20000"/>
                <a:lumOff val="80000"/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>
                <a:effectLst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6804247" y="2166938"/>
              <a:ext cx="2095277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2400" dirty="0">
                  <a:solidFill>
                    <a:schemeClr val="accent5">
                      <a:lumMod val="75000"/>
                    </a:schemeClr>
                  </a:solidFill>
                  <a:effectLst/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Company</a:t>
              </a:r>
            </a:p>
            <a:p>
              <a:pPr algn="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2400" dirty="0">
                  <a:solidFill>
                    <a:schemeClr val="accent5">
                      <a:lumMod val="75000"/>
                    </a:schemeClr>
                  </a:solidFill>
                  <a:effectLst/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Achievements</a:t>
              </a:r>
              <a:endParaRPr lang="ko-KR" altLang="en-US" sz="2400" dirty="0">
                <a:solidFill>
                  <a:schemeClr val="accent5">
                    <a:lumMod val="75000"/>
                  </a:schemeClr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</p:grpSp>
      <p:sp>
        <p:nvSpPr>
          <p:cNvPr id="45" name="직사각형 35"/>
          <p:cNvSpPr>
            <a:spLocks noChangeArrowheads="1"/>
          </p:cNvSpPr>
          <p:nvPr/>
        </p:nvSpPr>
        <p:spPr bwMode="auto">
          <a:xfrm>
            <a:off x="2228173" y="3212976"/>
            <a:ext cx="6674526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1pPr>
            <a:lvl2pPr marL="742950" indent="-285750" latinLnBrk="1"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2pPr>
            <a:lvl3pPr marL="1143000" indent="-228600" latinLnBrk="1"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3pPr>
            <a:lvl4pPr marL="1600200" indent="-228600" latinLnBrk="1"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4pPr>
            <a:lvl5pPr marL="2057400" indent="-228600" latinLnBrk="1"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9pPr>
          </a:lstStyle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100" dirty="0" smtClean="0"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▶</a:t>
            </a:r>
            <a:r>
              <a:rPr lang="en-US" altLang="ko-KR" sz="1100" dirty="0" smtClean="0">
                <a:solidFill>
                  <a:schemeClr val="bg1">
                    <a:lumMod val="65000"/>
                  </a:schemeClr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1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03.13 - </a:t>
            </a:r>
            <a:r>
              <a:rPr lang="ko-KR" altLang="en-US" sz="11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자본금 </a:t>
            </a:r>
            <a:r>
              <a:rPr lang="ko-KR" altLang="en-US" sz="11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증자</a:t>
            </a:r>
            <a:r>
              <a:rPr lang="en-US" altLang="ko-KR" sz="11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1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오천만원</a:t>
            </a:r>
            <a:r>
              <a:rPr lang="en-US" altLang="ko-KR" sz="11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▶</a:t>
            </a:r>
            <a:r>
              <a:rPr lang="en-US" altLang="ko-KR" sz="11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1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03.22 - </a:t>
            </a:r>
            <a:r>
              <a:rPr lang="ko-KR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본점 이전</a:t>
            </a:r>
            <a:r>
              <a:rPr lang="en-US" altLang="ko-KR" sz="11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부산창조경제혁신센터 </a:t>
            </a:r>
            <a:r>
              <a:rPr lang="en-US" altLang="ko-KR" sz="11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b-cube)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1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▶</a:t>
            </a:r>
            <a:r>
              <a:rPr lang="en-US" altLang="ko-KR" sz="11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 07.03 - </a:t>
            </a:r>
            <a:r>
              <a:rPr lang="ko-KR" altLang="en-US" sz="11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창업성장기술개발사업 디딤돌창업과제</a:t>
            </a:r>
            <a:r>
              <a:rPr lang="en-US" altLang="ko-KR" sz="11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(3</a:t>
            </a:r>
            <a:r>
              <a:rPr lang="ko-KR" altLang="en-US" sz="11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차</a:t>
            </a:r>
            <a:r>
              <a:rPr lang="en-US" altLang="ko-KR" sz="11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) </a:t>
            </a:r>
            <a:r>
              <a:rPr lang="ko-KR" altLang="en-US" sz="11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최종 선정</a:t>
            </a:r>
            <a:endParaRPr lang="en-US" altLang="ko-KR" sz="1100" b="1" dirty="0" smtClean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1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▶</a:t>
            </a:r>
            <a:r>
              <a:rPr lang="en-US" altLang="ko-KR" sz="11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 10.08 - </a:t>
            </a:r>
            <a:r>
              <a:rPr lang="en-US" altLang="ko-KR" sz="11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2018</a:t>
            </a:r>
            <a:r>
              <a:rPr lang="ko-KR" altLang="en-US" sz="11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년 </a:t>
            </a:r>
            <a:r>
              <a:rPr lang="en-US" altLang="ko-KR" sz="11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1</a:t>
            </a:r>
            <a:r>
              <a:rPr lang="ko-KR" altLang="en-US" sz="11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차 </a:t>
            </a:r>
            <a:r>
              <a:rPr lang="en-US" altLang="ko-KR" sz="11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Pre-TIPS </a:t>
            </a:r>
            <a:r>
              <a:rPr lang="ko-KR" altLang="en-US" sz="11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프로그램 창업기업 선정</a:t>
            </a:r>
            <a:r>
              <a:rPr lang="en-US" altLang="ko-KR" sz="11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, ((</a:t>
            </a:r>
            <a:r>
              <a:rPr lang="ko-KR" altLang="en-US" sz="11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사</a:t>
            </a:r>
            <a:r>
              <a:rPr lang="en-US" altLang="ko-KR" sz="11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en-US" sz="11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엔젤투자협회</a:t>
            </a:r>
            <a:r>
              <a:rPr lang="en-US" altLang="ko-KR" sz="11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1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▶</a:t>
            </a:r>
            <a:r>
              <a:rPr lang="en-US" altLang="ko-KR" sz="11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 10.29 - </a:t>
            </a:r>
            <a:r>
              <a:rPr lang="ko-KR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협력 중견 기업 발굴 위한 소개 참가</a:t>
            </a:r>
            <a:r>
              <a:rPr lang="en-US" altLang="ko-KR" sz="11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en-US" altLang="ko-KR" sz="11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1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삼성전자</a:t>
            </a:r>
            <a:r>
              <a:rPr lang="en-US" altLang="ko-KR" sz="11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/ KISTA(</a:t>
            </a:r>
            <a:r>
              <a:rPr lang="ko-KR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한국특허전략개발원</a:t>
            </a:r>
            <a:r>
              <a:rPr lang="en-US" altLang="ko-KR" sz="11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))</a:t>
            </a:r>
            <a:r>
              <a:rPr lang="ko-KR" altLang="en-US" sz="11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주최</a:t>
            </a:r>
            <a:endParaRPr lang="en-US" altLang="ko-KR" sz="1100" dirty="0" smtClean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1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▶</a:t>
            </a:r>
            <a:r>
              <a:rPr lang="en-US" altLang="ko-KR" sz="11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1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12.27 - </a:t>
            </a:r>
            <a:r>
              <a:rPr lang="en-US" altLang="ko-KR" sz="11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OIS</a:t>
            </a:r>
            <a:r>
              <a:rPr lang="ko-KR" altLang="en-US" sz="11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관련 신규 특허출원</a:t>
            </a:r>
            <a:r>
              <a:rPr lang="ko-KR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1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(10-2018-0170915,</a:t>
            </a:r>
            <a:r>
              <a:rPr lang="ko-KR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카메라 모듈의 위치 보정용 </a:t>
            </a:r>
            <a:r>
              <a:rPr lang="ko-KR" altLang="en-US" sz="11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기판 </a:t>
            </a:r>
            <a:r>
              <a:rPr lang="ko-KR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어셈블리</a:t>
            </a:r>
            <a:r>
              <a:rPr lang="en-US" altLang="ko-KR" sz="11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en-US" altLang="ko-KR" sz="11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  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1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1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               </a:t>
            </a:r>
            <a:r>
              <a:rPr lang="ko-KR" altLang="en-US" sz="11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이의 </a:t>
            </a:r>
            <a:r>
              <a:rPr lang="ko-KR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제조방법 및 이를 포함하는 카메라 모듈</a:t>
            </a:r>
            <a:r>
              <a:rPr lang="en-US" altLang="ko-KR" sz="11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1100" dirty="0">
              <a:solidFill>
                <a:schemeClr val="bg1">
                  <a:lumMod val="65000"/>
                </a:schemeClr>
              </a:solidFill>
              <a:effectLst/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pSp>
        <p:nvGrpSpPr>
          <p:cNvPr id="55" name="그룹 54"/>
          <p:cNvGrpSpPr/>
          <p:nvPr/>
        </p:nvGrpSpPr>
        <p:grpSpPr>
          <a:xfrm>
            <a:off x="977223" y="2924944"/>
            <a:ext cx="1169987" cy="1427163"/>
            <a:chOff x="977223" y="3647291"/>
            <a:chExt cx="1169987" cy="1427163"/>
          </a:xfrm>
        </p:grpSpPr>
        <p:grpSp>
          <p:nvGrpSpPr>
            <p:cNvPr id="14" name="그룹 99"/>
            <p:cNvGrpSpPr>
              <a:grpSpLocks/>
            </p:cNvGrpSpPr>
            <p:nvPr/>
          </p:nvGrpSpPr>
          <p:grpSpPr bwMode="auto">
            <a:xfrm>
              <a:off x="977223" y="3647291"/>
              <a:ext cx="1169987" cy="1169988"/>
              <a:chOff x="911974" y="2180919"/>
              <a:chExt cx="1762896" cy="1762896"/>
            </a:xfrm>
          </p:grpSpPr>
          <p:sp>
            <p:nvSpPr>
              <p:cNvPr id="15" name="다이아몬드 14"/>
              <p:cNvSpPr/>
              <p:nvPr/>
            </p:nvSpPr>
            <p:spPr>
              <a:xfrm>
                <a:off x="911974" y="2180919"/>
                <a:ext cx="1762896" cy="1762896"/>
              </a:xfrm>
              <a:prstGeom prst="diamond">
                <a:avLst/>
              </a:prstGeom>
              <a:noFill/>
              <a:ln w="41275">
                <a:solidFill>
                  <a:srgbClr val="2E75B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effectLst/>
                </a:endParaRPr>
              </a:p>
            </p:txBody>
          </p:sp>
          <p:sp>
            <p:nvSpPr>
              <p:cNvPr id="16" name="다이아몬드 15"/>
              <p:cNvSpPr/>
              <p:nvPr/>
            </p:nvSpPr>
            <p:spPr>
              <a:xfrm>
                <a:off x="1017222" y="2295734"/>
                <a:ext cx="1552401" cy="1554792"/>
              </a:xfrm>
              <a:prstGeom prst="diamond">
                <a:avLst/>
              </a:prstGeom>
              <a:solidFill>
                <a:schemeClr val="accent1">
                  <a:lumMod val="75000"/>
                </a:schemeClr>
              </a:solidFill>
              <a:ln w="412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solidFill>
                    <a:schemeClr val="accent5">
                      <a:lumMod val="75000"/>
                    </a:schemeClr>
                  </a:solidFill>
                  <a:effectLst/>
                </a:endParaRPr>
              </a:p>
            </p:txBody>
          </p:sp>
        </p:grpSp>
        <p:pic>
          <p:nvPicPr>
            <p:cNvPr id="33" name="그림 118"/>
            <p:cNvPicPr>
              <a:picLocks noChangeAspect="1"/>
            </p:cNvPicPr>
            <p:nvPr/>
          </p:nvPicPr>
          <p:blipFill>
            <a:blip r:embed="rId5" cstate="print">
              <a:grayscl/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2198" y="3985429"/>
              <a:ext cx="374650" cy="500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" name="그림 12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5972" y="4880779"/>
              <a:ext cx="852488" cy="193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6" name="슬라이드 번호 개체 틀 5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D6FCB-125A-49A5-9D3E-5771703551ED}" type="slidenum">
              <a:rPr lang="ko-KR" altLang="en-US" smtClean="0"/>
              <a:t>3</a:t>
            </a:fld>
            <a:endParaRPr lang="ko-KR" altLang="en-US"/>
          </a:p>
        </p:txBody>
      </p:sp>
      <p:sp>
        <p:nvSpPr>
          <p:cNvPr id="3" name="직사각형 2"/>
          <p:cNvSpPr/>
          <p:nvPr/>
        </p:nvSpPr>
        <p:spPr>
          <a:xfrm>
            <a:off x="1438660" y="4437112"/>
            <a:ext cx="9348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32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Sandoll 고딕Neo1 07 Bold" panose="020B0600000101010101" pitchFamily="34" charset="-127"/>
                <a:ea typeface="Sandoll 고딕Neo1 07 Bold" panose="020B0600000101010101" pitchFamily="34" charset="-127"/>
              </a:rPr>
              <a:t>2019</a:t>
            </a:r>
            <a:endParaRPr lang="ko-KR" altLang="en-US" sz="32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Sandoll 고딕Neo1 07 Bold" panose="020B0600000101010101" pitchFamily="34" charset="-127"/>
              <a:ea typeface="Sandoll 고딕Neo1 07 Bold" panose="020B0600000101010101" pitchFamily="34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1691680" y="4869160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100" b="1" dirty="0">
                <a:solidFill>
                  <a:prstClr val="black">
                    <a:lumMod val="85000"/>
                    <a:lumOff val="15000"/>
                  </a:prstClr>
                </a:solidFill>
                <a:effectLst/>
                <a:latin typeface="휴먼명조" panose="02010504000101010101" pitchFamily="2" charset="-127"/>
                <a:ea typeface="휴먼명조" panose="02010504000101010101" pitchFamily="2" charset="-127"/>
              </a:rPr>
              <a:t>▶ </a:t>
            </a:r>
            <a:r>
              <a:rPr lang="en-US" altLang="ko-KR" sz="1200" b="1" dirty="0" smtClean="0">
                <a:solidFill>
                  <a:prstClr val="black">
                    <a:lumMod val="85000"/>
                    <a:lumOff val="15000"/>
                  </a:prstClr>
                </a:solidFill>
                <a:effectLst/>
                <a:latin typeface="휴먼명조" panose="02010504000101010101" pitchFamily="2" charset="-127"/>
                <a:ea typeface="휴먼명조" panose="02010504000101010101" pitchFamily="2" charset="-127"/>
              </a:rPr>
              <a:t>04. 11-</a:t>
            </a:r>
            <a:r>
              <a:rPr lang="ko-KR" altLang="en-US" sz="1200" b="1" dirty="0" smtClean="0">
                <a:solidFill>
                  <a:prstClr val="black">
                    <a:lumMod val="85000"/>
                    <a:lumOff val="15000"/>
                  </a:prstClr>
                </a:solidFill>
                <a:effectLst/>
                <a:latin typeface="휴먼명조" panose="02010504000101010101" pitchFamily="2" charset="-127"/>
                <a:ea typeface="휴먼명조" panose="02010504000101010101" pitchFamily="2" charset="-127"/>
              </a:rPr>
              <a:t>신규</a:t>
            </a:r>
            <a:r>
              <a:rPr lang="en-US" altLang="ko-KR" sz="1200" b="1" dirty="0" smtClean="0">
                <a:solidFill>
                  <a:prstClr val="black">
                    <a:lumMod val="85000"/>
                    <a:lumOff val="15000"/>
                  </a:prstClr>
                </a:solidFill>
                <a:effectLst/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ko-KR" altLang="en-US" sz="1200" b="1" dirty="0" smtClean="0">
                <a:solidFill>
                  <a:prstClr val="black">
                    <a:lumMod val="85000"/>
                    <a:lumOff val="15000"/>
                  </a:prstClr>
                </a:solidFill>
                <a:effectLst/>
                <a:latin typeface="휴먼명조" panose="02010504000101010101" pitchFamily="2" charset="-127"/>
                <a:ea typeface="휴먼명조" panose="02010504000101010101" pitchFamily="2" charset="-127"/>
              </a:rPr>
              <a:t>특허 출원</a:t>
            </a:r>
            <a:r>
              <a:rPr lang="en-US" altLang="ko-KR" sz="1200" b="1" dirty="0" smtClean="0">
                <a:solidFill>
                  <a:prstClr val="black">
                    <a:lumMod val="85000"/>
                    <a:lumOff val="15000"/>
                  </a:prstClr>
                </a:solidFill>
                <a:effectLst/>
                <a:latin typeface="휴먼명조" panose="02010504000101010101" pitchFamily="2" charset="-127"/>
                <a:ea typeface="휴먼명조" panose="02010504000101010101" pitchFamily="2" charset="-127"/>
              </a:rPr>
              <a:t>(10-2019-0042283</a:t>
            </a:r>
            <a:r>
              <a:rPr lang="ko-KR" altLang="en-US" sz="1200" b="1" dirty="0" smtClean="0">
                <a:solidFill>
                  <a:prstClr val="black">
                    <a:lumMod val="85000"/>
                    <a:lumOff val="15000"/>
                  </a:prstClr>
                </a:solidFill>
                <a:effectLst/>
                <a:latin typeface="휴먼명조" panose="02010504000101010101" pitchFamily="2" charset="-127"/>
                <a:ea typeface="휴먼명조" panose="02010504000101010101" pitchFamily="2" charset="-127"/>
              </a:rPr>
              <a:t>호</a:t>
            </a:r>
            <a:r>
              <a:rPr lang="en-US" altLang="ko-KR" sz="1200" b="1" dirty="0" smtClean="0">
                <a:solidFill>
                  <a:prstClr val="black">
                    <a:lumMod val="85000"/>
                    <a:lumOff val="15000"/>
                  </a:prstClr>
                </a:solidFill>
                <a:effectLst/>
                <a:latin typeface="휴먼명조" panose="02010504000101010101" pitchFamily="2" charset="-127"/>
                <a:ea typeface="휴먼명조" panose="02010504000101010101" pitchFamily="2" charset="-127"/>
              </a:rPr>
              <a:t>)</a:t>
            </a:r>
            <a:endParaRPr lang="en-US" altLang="ko-KR" sz="1200" b="1" dirty="0">
              <a:solidFill>
                <a:prstClr val="black">
                  <a:lumMod val="85000"/>
                  <a:lumOff val="15000"/>
                </a:prstClr>
              </a:solidFill>
              <a:effectLst/>
              <a:latin typeface="휴먼명조" panose="02010504000101010101" pitchFamily="2" charset="-127"/>
              <a:ea typeface="휴먼명조" panose="02010504000101010101" pitchFamily="2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899592" y="6094457"/>
            <a:ext cx="730317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latinLnBrk="0"/>
            <a:r>
              <a:rPr lang="ko-KR" altLang="en-US" sz="1100" b="1" dirty="0" smtClean="0">
                <a:solidFill>
                  <a:prstClr val="black">
                    <a:lumMod val="85000"/>
                    <a:lumOff val="15000"/>
                  </a:prstClr>
                </a:solidFill>
                <a:effectLst/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endParaRPr lang="ko-KR" altLang="en-US" sz="1100" b="1" dirty="0">
              <a:effectLst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1691680" y="5085184"/>
            <a:ext cx="6912768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latinLnBrk="0"/>
            <a:r>
              <a:rPr lang="ko-KR" altLang="en-US" sz="1100" b="1" dirty="0" smtClean="0">
                <a:solidFill>
                  <a:prstClr val="black">
                    <a:lumMod val="85000"/>
                    <a:lumOff val="15000"/>
                  </a:prstClr>
                </a:solidFill>
                <a:effectLst/>
                <a:latin typeface="휴먼명조" panose="02010504000101010101" pitchFamily="2" charset="-127"/>
                <a:ea typeface="휴먼명조" panose="02010504000101010101" pitchFamily="2" charset="-127"/>
              </a:rPr>
              <a:t>▶ </a:t>
            </a:r>
            <a:r>
              <a:rPr lang="en-US" altLang="ko-KR" sz="1100" b="1" dirty="0">
                <a:effectLst/>
              </a:rPr>
              <a:t>05. </a:t>
            </a:r>
            <a:r>
              <a:rPr lang="en-US" altLang="ko-KR" sz="1100" b="1" dirty="0" smtClean="0">
                <a:effectLst/>
              </a:rPr>
              <a:t>31-『KRX-IBK </a:t>
            </a:r>
            <a:r>
              <a:rPr lang="ko-KR" altLang="en-US" sz="1100" b="1" dirty="0">
                <a:effectLst/>
              </a:rPr>
              <a:t>창공 부산 </a:t>
            </a:r>
            <a:r>
              <a:rPr lang="en-US" altLang="ko-KR" sz="1100" b="1" dirty="0">
                <a:effectLst/>
              </a:rPr>
              <a:t>1</a:t>
            </a:r>
            <a:r>
              <a:rPr lang="ko-KR" altLang="en-US" sz="1100" b="1" dirty="0">
                <a:effectLst/>
              </a:rPr>
              <a:t>기</a:t>
            </a:r>
            <a:r>
              <a:rPr lang="en-US" altLang="ko-KR" sz="1100" b="1" dirty="0">
                <a:effectLst/>
              </a:rPr>
              <a:t>』</a:t>
            </a:r>
            <a:r>
              <a:rPr lang="ko-KR" altLang="en-US" sz="1100" b="1" dirty="0">
                <a:effectLst/>
              </a:rPr>
              <a:t>최종 선정</a:t>
            </a:r>
            <a:r>
              <a:rPr lang="en-US" altLang="ko-KR" sz="1100" b="1" dirty="0">
                <a:effectLst/>
              </a:rPr>
              <a:t>, </a:t>
            </a:r>
            <a:r>
              <a:rPr lang="ko-KR" altLang="en-US" sz="1100" b="1" dirty="0">
                <a:effectLst/>
              </a:rPr>
              <a:t>한국거래소</a:t>
            </a:r>
            <a:r>
              <a:rPr lang="en-US" altLang="ko-KR" sz="1100" b="1" dirty="0">
                <a:effectLst/>
              </a:rPr>
              <a:t>-IBK</a:t>
            </a:r>
            <a:r>
              <a:rPr lang="ko-KR" altLang="en-US" sz="1100" b="1" dirty="0" smtClean="0">
                <a:effectLst/>
              </a:rPr>
              <a:t>기업은행</a:t>
            </a:r>
            <a:endParaRPr lang="en-US" altLang="ko-KR" sz="1100" b="1" dirty="0" smtClean="0">
              <a:effectLst/>
            </a:endParaRPr>
          </a:p>
          <a:p>
            <a:pPr algn="l" latinLnBrk="0"/>
            <a:r>
              <a:rPr lang="ko-KR" altLang="en-US" sz="1100" b="1" dirty="0" smtClean="0">
                <a:effectLst/>
              </a:rPr>
              <a:t>▶</a:t>
            </a:r>
            <a:r>
              <a:rPr lang="en-US" altLang="ko-KR" sz="1100" b="1" dirty="0">
                <a:effectLst/>
              </a:rPr>
              <a:t> </a:t>
            </a:r>
            <a:r>
              <a:rPr lang="en-US" altLang="ko-KR" sz="1100" b="1" dirty="0" smtClean="0">
                <a:effectLst/>
              </a:rPr>
              <a:t>06. 01- 2019 </a:t>
            </a:r>
            <a:r>
              <a:rPr lang="ko-KR" altLang="en-US" sz="1100" b="1" dirty="0">
                <a:effectLst/>
              </a:rPr>
              <a:t>부산 대표 창업기업</a:t>
            </a:r>
            <a:r>
              <a:rPr lang="en-US" altLang="ko-KR" sz="1100" b="1" dirty="0">
                <a:effectLst/>
              </a:rPr>
              <a:t>(NO:2019-Bright-14</a:t>
            </a:r>
            <a:r>
              <a:rPr lang="ko-KR" altLang="en-US" sz="1100" b="1" dirty="0">
                <a:effectLst/>
              </a:rPr>
              <a:t>호</a:t>
            </a:r>
            <a:r>
              <a:rPr lang="en-US" altLang="ko-KR" sz="1100" b="1" dirty="0">
                <a:effectLst/>
              </a:rPr>
              <a:t>/</a:t>
            </a:r>
            <a:r>
              <a:rPr lang="ko-KR" altLang="en-US" sz="1100" b="1" dirty="0" err="1">
                <a:effectLst/>
              </a:rPr>
              <a:t>브라이트</a:t>
            </a:r>
            <a:r>
              <a:rPr lang="ko-KR" altLang="en-US" sz="1100" b="1" dirty="0">
                <a:effectLst/>
              </a:rPr>
              <a:t> 클럽</a:t>
            </a:r>
            <a:r>
              <a:rPr lang="en-US" altLang="ko-KR" sz="1100" b="1" dirty="0">
                <a:effectLst/>
              </a:rPr>
              <a:t>) </a:t>
            </a:r>
            <a:r>
              <a:rPr lang="ko-KR" altLang="en-US" sz="1100" b="1" dirty="0">
                <a:effectLst/>
              </a:rPr>
              <a:t>선정</a:t>
            </a:r>
            <a:r>
              <a:rPr lang="en-US" altLang="ko-KR" sz="1100" b="1" dirty="0">
                <a:effectLst/>
              </a:rPr>
              <a:t>, </a:t>
            </a:r>
            <a:r>
              <a:rPr lang="ko-KR" altLang="en-US" sz="1100" b="1" dirty="0" smtClean="0">
                <a:effectLst/>
              </a:rPr>
              <a:t>부산광역시</a:t>
            </a:r>
            <a:endParaRPr lang="en-US" altLang="ko-KR" sz="1100" b="1" dirty="0" smtClean="0">
              <a:effectLst/>
            </a:endParaRPr>
          </a:p>
          <a:p>
            <a:pPr algn="l" latinLnBrk="0"/>
            <a:r>
              <a:rPr lang="en-US" altLang="ko-KR" sz="1100" b="1" dirty="0">
                <a:effectLst/>
              </a:rPr>
              <a:t>▶ </a:t>
            </a:r>
            <a:r>
              <a:rPr lang="en-US" altLang="ko-KR" sz="1100" b="1" dirty="0" smtClean="0">
                <a:effectLst/>
              </a:rPr>
              <a:t>07</a:t>
            </a:r>
            <a:r>
              <a:rPr lang="en-US" altLang="ko-KR" sz="1100" b="1" dirty="0">
                <a:effectLst/>
              </a:rPr>
              <a:t>. 01: </a:t>
            </a:r>
            <a:r>
              <a:rPr lang="ko-KR" altLang="en-US" sz="1100" b="1" dirty="0">
                <a:effectLst/>
              </a:rPr>
              <a:t>강원대학교와 기술이전계약</a:t>
            </a:r>
            <a:r>
              <a:rPr lang="en-US" altLang="ko-KR" sz="1100" b="1" dirty="0">
                <a:effectLst/>
              </a:rPr>
              <a:t>(</a:t>
            </a:r>
            <a:r>
              <a:rPr lang="ko-KR" altLang="en-US" sz="1100" b="1" dirty="0" err="1">
                <a:effectLst/>
              </a:rPr>
              <a:t>전용실시권</a:t>
            </a:r>
            <a:r>
              <a:rPr lang="en-US" altLang="ko-KR" sz="1100" b="1" dirty="0">
                <a:effectLst/>
              </a:rPr>
              <a:t>) </a:t>
            </a:r>
            <a:r>
              <a:rPr lang="ko-KR" altLang="en-US" sz="1100" b="1" dirty="0">
                <a:effectLst/>
              </a:rPr>
              <a:t>체결</a:t>
            </a:r>
            <a:r>
              <a:rPr lang="en-US" altLang="ko-KR" sz="1100" b="1" dirty="0">
                <a:effectLst/>
              </a:rPr>
              <a:t>, "WSR </a:t>
            </a:r>
            <a:r>
              <a:rPr lang="ko-KR" altLang="en-US" sz="1100" b="1" dirty="0">
                <a:effectLst/>
              </a:rPr>
              <a:t>관계식 계산  </a:t>
            </a:r>
            <a:r>
              <a:rPr lang="ko-KR" altLang="en-US" sz="1100" b="1" dirty="0" smtClean="0">
                <a:effectLst/>
              </a:rPr>
              <a:t>알고리즘“</a:t>
            </a:r>
            <a:endParaRPr lang="en-US" altLang="ko-KR" sz="1100" b="1" dirty="0" smtClean="0">
              <a:effectLst/>
            </a:endParaRPr>
          </a:p>
          <a:p>
            <a:pPr algn="l" latinLnBrk="0"/>
            <a:r>
              <a:rPr lang="en-US" altLang="ko-KR" sz="1100" b="1" dirty="0">
                <a:effectLst/>
              </a:rPr>
              <a:t> </a:t>
            </a:r>
            <a:r>
              <a:rPr lang="en-US" altLang="ko-KR" sz="1100" b="1" dirty="0" smtClean="0">
                <a:effectLst/>
              </a:rPr>
              <a:t>            / </a:t>
            </a:r>
            <a:r>
              <a:rPr lang="en-US" altLang="ko-KR" sz="1100" b="1" dirty="0">
                <a:effectLst/>
              </a:rPr>
              <a:t>C-2017-032359</a:t>
            </a:r>
            <a:r>
              <a:rPr lang="ko-KR" altLang="en-US" sz="1100" b="1" dirty="0">
                <a:effectLst/>
              </a:rPr>
              <a:t>호</a:t>
            </a:r>
            <a:r>
              <a:rPr lang="en-US" altLang="ko-KR" sz="1100" b="1" dirty="0">
                <a:effectLst/>
              </a:rPr>
              <a:t>, </a:t>
            </a:r>
            <a:r>
              <a:rPr lang="ko-KR" altLang="en-US" sz="1100" b="1" dirty="0">
                <a:effectLst/>
              </a:rPr>
              <a:t>한국저작권위원회     </a:t>
            </a:r>
          </a:p>
          <a:p>
            <a:pPr algn="l" latinLnBrk="0"/>
            <a:r>
              <a:rPr lang="en-US" altLang="ko-KR" sz="1100" b="1" dirty="0" smtClean="0">
                <a:effectLst/>
              </a:rPr>
              <a:t>▶ 07</a:t>
            </a:r>
            <a:r>
              <a:rPr lang="en-US" altLang="ko-KR" sz="1100" b="1" dirty="0">
                <a:effectLst/>
              </a:rPr>
              <a:t>. 30: 18.12.27 </a:t>
            </a:r>
            <a:r>
              <a:rPr lang="ko-KR" altLang="en-US" sz="1100" b="1" dirty="0">
                <a:effectLst/>
              </a:rPr>
              <a:t>출원한 “카메라 모듈의 위치 보정용 기판 어셈블리</a:t>
            </a:r>
            <a:r>
              <a:rPr lang="en-US" altLang="ko-KR" sz="1100" b="1" dirty="0">
                <a:effectLst/>
              </a:rPr>
              <a:t>, </a:t>
            </a:r>
            <a:r>
              <a:rPr lang="ko-KR" altLang="en-US" sz="1100" b="1" dirty="0" smtClean="0">
                <a:effectLst/>
              </a:rPr>
              <a:t>이의 </a:t>
            </a:r>
            <a:r>
              <a:rPr lang="ko-KR" altLang="en-US" sz="1100" b="1" dirty="0">
                <a:effectLst/>
              </a:rPr>
              <a:t>제조방법 및 이를 포함하는 </a:t>
            </a:r>
            <a:r>
              <a:rPr lang="ko-KR" altLang="en-US" sz="1100" b="1" dirty="0" smtClean="0">
                <a:effectLst/>
              </a:rPr>
              <a:t>    </a:t>
            </a:r>
            <a:endParaRPr lang="en-US" altLang="ko-KR" sz="1100" b="1" dirty="0" smtClean="0">
              <a:effectLst/>
            </a:endParaRPr>
          </a:p>
          <a:p>
            <a:pPr algn="l" latinLnBrk="0"/>
            <a:r>
              <a:rPr lang="en-US" altLang="ko-KR" sz="1100" b="1" dirty="0">
                <a:effectLst/>
              </a:rPr>
              <a:t> </a:t>
            </a:r>
            <a:r>
              <a:rPr lang="en-US" altLang="ko-KR" sz="1100" b="1" dirty="0" smtClean="0">
                <a:effectLst/>
              </a:rPr>
              <a:t>               </a:t>
            </a:r>
            <a:r>
              <a:rPr lang="ko-KR" altLang="en-US" sz="1100" b="1" dirty="0" smtClean="0">
                <a:effectLst/>
              </a:rPr>
              <a:t>카메라 </a:t>
            </a:r>
            <a:r>
              <a:rPr lang="ko-KR" altLang="en-US" sz="1100" b="1" dirty="0">
                <a:effectLst/>
              </a:rPr>
              <a:t>모듈”특허 등록</a:t>
            </a:r>
            <a:r>
              <a:rPr lang="en-US" altLang="ko-KR" sz="1100" b="1" dirty="0">
                <a:effectLst/>
              </a:rPr>
              <a:t>(10-2007207</a:t>
            </a:r>
            <a:r>
              <a:rPr lang="ko-KR" altLang="en-US" sz="1100" b="1" dirty="0">
                <a:effectLst/>
              </a:rPr>
              <a:t>호</a:t>
            </a:r>
            <a:r>
              <a:rPr lang="en-US" altLang="ko-KR" sz="1100" b="1" dirty="0">
                <a:effectLst/>
              </a:rPr>
              <a:t>)</a:t>
            </a:r>
          </a:p>
          <a:p>
            <a:pPr algn="l" latinLnBrk="0"/>
            <a:r>
              <a:rPr lang="en-US" altLang="ko-KR" sz="1100" b="1" dirty="0">
                <a:effectLst/>
              </a:rPr>
              <a:t>▶ </a:t>
            </a:r>
            <a:r>
              <a:rPr lang="en-US" altLang="ko-KR" sz="1100" b="1" dirty="0" smtClean="0">
                <a:effectLst/>
              </a:rPr>
              <a:t>08</a:t>
            </a:r>
            <a:r>
              <a:rPr lang="en-US" altLang="ko-KR" sz="1100" b="1" dirty="0">
                <a:effectLst/>
              </a:rPr>
              <a:t>. 09: </a:t>
            </a:r>
            <a:r>
              <a:rPr lang="ko-KR" altLang="en-US" sz="1100" b="1" dirty="0">
                <a:effectLst/>
              </a:rPr>
              <a:t>특허 </a:t>
            </a:r>
            <a:r>
              <a:rPr lang="en-US" altLang="ko-KR" sz="1100" b="1" dirty="0">
                <a:effectLst/>
              </a:rPr>
              <a:t>10-2007207</a:t>
            </a:r>
            <a:r>
              <a:rPr lang="ko-KR" altLang="en-US" sz="1100" b="1" dirty="0">
                <a:effectLst/>
              </a:rPr>
              <a:t>호의 </a:t>
            </a:r>
            <a:r>
              <a:rPr lang="en-US" altLang="ko-KR" sz="1100" b="1" dirty="0">
                <a:effectLst/>
              </a:rPr>
              <a:t>PCT </a:t>
            </a:r>
            <a:r>
              <a:rPr lang="ko-KR" altLang="en-US" sz="1100" b="1" dirty="0">
                <a:effectLst/>
              </a:rPr>
              <a:t>출원</a:t>
            </a:r>
            <a:r>
              <a:rPr lang="en-US" altLang="ko-KR" sz="1100" b="1" dirty="0">
                <a:effectLst/>
              </a:rPr>
              <a:t>(PCT/KR2019/010069</a:t>
            </a:r>
            <a:r>
              <a:rPr lang="ko-KR" altLang="en-US" sz="1100" b="1" dirty="0">
                <a:effectLst/>
              </a:rPr>
              <a:t>호</a:t>
            </a:r>
            <a:r>
              <a:rPr lang="en-US" altLang="ko-KR" sz="1100" b="1" dirty="0">
                <a:effectLst/>
              </a:rPr>
              <a:t>).</a:t>
            </a:r>
            <a:endParaRPr lang="ko-KR" altLang="en-US" sz="1100" b="1" dirty="0">
              <a:effectLst/>
            </a:endParaRPr>
          </a:p>
        </p:txBody>
      </p:sp>
      <p:grpSp>
        <p:nvGrpSpPr>
          <p:cNvPr id="28" name="그룹 48"/>
          <p:cNvGrpSpPr>
            <a:grpSpLocks/>
          </p:cNvGrpSpPr>
          <p:nvPr/>
        </p:nvGrpSpPr>
        <p:grpSpPr bwMode="auto">
          <a:xfrm>
            <a:off x="304800" y="5411788"/>
            <a:ext cx="1169988" cy="1406525"/>
            <a:chOff x="390525" y="1941513"/>
            <a:chExt cx="1169988" cy="1406525"/>
          </a:xfrm>
        </p:grpSpPr>
        <p:grpSp>
          <p:nvGrpSpPr>
            <p:cNvPr id="29" name="그룹 89"/>
            <p:cNvGrpSpPr>
              <a:grpSpLocks/>
            </p:cNvGrpSpPr>
            <p:nvPr/>
          </p:nvGrpSpPr>
          <p:grpSpPr bwMode="auto">
            <a:xfrm>
              <a:off x="390525" y="1941513"/>
              <a:ext cx="1169988" cy="1169987"/>
              <a:chOff x="911974" y="2203681"/>
              <a:chExt cx="1762896" cy="1762896"/>
            </a:xfrm>
          </p:grpSpPr>
          <p:sp>
            <p:nvSpPr>
              <p:cNvPr id="32" name="다이아몬드 31"/>
              <p:cNvSpPr/>
              <p:nvPr/>
            </p:nvSpPr>
            <p:spPr>
              <a:xfrm>
                <a:off x="911974" y="2203681"/>
                <a:ext cx="1762896" cy="1762896"/>
              </a:xfrm>
              <a:prstGeom prst="diamond">
                <a:avLst/>
              </a:prstGeom>
              <a:noFill/>
              <a:ln w="41275">
                <a:solidFill>
                  <a:srgbClr val="BDD7E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굴림" pitchFamily="50" charset="-127"/>
                  <a:ea typeface="굴림" pitchFamily="50" charset="-127"/>
                </a:endParaRPr>
              </a:p>
            </p:txBody>
          </p:sp>
          <p:sp>
            <p:nvSpPr>
              <p:cNvPr id="34" name="다이아몬드 33"/>
              <p:cNvSpPr/>
              <p:nvPr/>
            </p:nvSpPr>
            <p:spPr>
              <a:xfrm>
                <a:off x="1026789" y="2318497"/>
                <a:ext cx="1552401" cy="1552401"/>
              </a:xfrm>
              <a:prstGeom prst="diamond">
                <a:avLst/>
              </a:prstGeom>
              <a:solidFill>
                <a:srgbClr val="BDD7EE"/>
              </a:solidFill>
              <a:ln w="412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굴림" pitchFamily="50" charset="-127"/>
                  <a:ea typeface="굴림" pitchFamily="50" charset="-127"/>
                </a:endParaRPr>
              </a:p>
            </p:txBody>
          </p:sp>
        </p:grpSp>
        <p:pic>
          <p:nvPicPr>
            <p:cNvPr id="30" name="그림 94"/>
            <p:cNvPicPr>
              <a:picLocks noChangeAspect="1"/>
            </p:cNvPicPr>
            <p:nvPr/>
          </p:nvPicPr>
          <p:blipFill>
            <a:blip r:embed="rId3">
              <a:grayscl/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700" y="2309813"/>
              <a:ext cx="420688" cy="403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그림 12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9275" y="3154363"/>
              <a:ext cx="852488" cy="193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5851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r>
              <a:rPr lang="en-US" altLang="ko-KR" sz="2800" dirty="0"/>
              <a:t>2</a:t>
            </a:r>
            <a:r>
              <a:rPr lang="en-US" altLang="ko-KR" sz="2800" dirty="0" smtClean="0"/>
              <a:t>. </a:t>
            </a:r>
            <a:r>
              <a:rPr lang="ko-KR" altLang="en-US" sz="2800" dirty="0" smtClean="0"/>
              <a:t>보유 특허 현황 </a:t>
            </a:r>
            <a:r>
              <a:rPr lang="en-US" altLang="ko-KR" sz="1600" dirty="0" smtClean="0"/>
              <a:t>(2019.07.11 </a:t>
            </a:r>
            <a:r>
              <a:rPr lang="ko-KR" altLang="en-US" sz="1600" dirty="0" smtClean="0"/>
              <a:t>현재</a:t>
            </a:r>
            <a:r>
              <a:rPr lang="en-US" altLang="ko-KR" sz="1600" dirty="0" smtClean="0"/>
              <a:t>)</a:t>
            </a:r>
            <a:endParaRPr lang="ko-KR" altLang="en-US" sz="16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D6FCB-125A-49A5-9D3E-5771703551ED}" type="slidenum">
              <a:rPr lang="ko-KR" altLang="en-US" smtClean="0"/>
              <a:pPr/>
              <a:t>4</a:t>
            </a:fld>
            <a:endParaRPr lang="ko-KR" altLang="en-US"/>
          </a:p>
        </p:txBody>
      </p:sp>
      <p:sp>
        <p:nvSpPr>
          <p:cNvPr id="6" name="Freeform 21"/>
          <p:cNvSpPr>
            <a:spLocks/>
          </p:cNvSpPr>
          <p:nvPr/>
        </p:nvSpPr>
        <p:spPr bwMode="auto">
          <a:xfrm>
            <a:off x="323528" y="889992"/>
            <a:ext cx="1999986" cy="357187"/>
          </a:xfrm>
          <a:custGeom>
            <a:avLst/>
            <a:gdLst/>
            <a:ahLst/>
            <a:cxnLst>
              <a:cxn ang="0">
                <a:pos x="0" y="85"/>
              </a:cxn>
              <a:cxn ang="0">
                <a:pos x="93" y="0"/>
              </a:cxn>
              <a:cxn ang="0">
                <a:pos x="1548" y="0"/>
              </a:cxn>
              <a:cxn ang="0">
                <a:pos x="1359" y="187"/>
              </a:cxn>
              <a:cxn ang="0">
                <a:pos x="1241" y="228"/>
              </a:cxn>
              <a:cxn ang="0">
                <a:pos x="0" y="228"/>
              </a:cxn>
              <a:cxn ang="0">
                <a:pos x="0" y="85"/>
              </a:cxn>
            </a:cxnLst>
            <a:rect l="0" t="0" r="r" b="b"/>
            <a:pathLst>
              <a:path w="1548" h="229">
                <a:moveTo>
                  <a:pt x="0" y="85"/>
                </a:moveTo>
                <a:cubicBezTo>
                  <a:pt x="0" y="85"/>
                  <a:pt x="18" y="10"/>
                  <a:pt x="93" y="0"/>
                </a:cubicBezTo>
                <a:cubicBezTo>
                  <a:pt x="820" y="0"/>
                  <a:pt x="1548" y="0"/>
                  <a:pt x="1548" y="0"/>
                </a:cubicBezTo>
                <a:cubicBezTo>
                  <a:pt x="1548" y="0"/>
                  <a:pt x="1453" y="93"/>
                  <a:pt x="1359" y="187"/>
                </a:cubicBezTo>
                <a:cubicBezTo>
                  <a:pt x="1313" y="229"/>
                  <a:pt x="1241" y="228"/>
                  <a:pt x="1241" y="228"/>
                </a:cubicBezTo>
                <a:lnTo>
                  <a:pt x="0" y="228"/>
                </a:lnTo>
                <a:lnTo>
                  <a:pt x="0" y="85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di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1" kern="0" dirty="0">
                <a:solidFill>
                  <a:schemeClr val="tx1"/>
                </a:solidFill>
                <a:effectLst/>
                <a:latin typeface="맑은 고딕" pitchFamily="50" charset="-127"/>
                <a:ea typeface="휴먼명조" panose="02010504000101010101"/>
              </a:rPr>
              <a:t>1</a:t>
            </a:r>
            <a:r>
              <a:rPr kumimoji="0" lang="en-US" altLang="ko-KR" sz="1400" b="1" kern="0" dirty="0">
                <a:solidFill>
                  <a:schemeClr val="tx1"/>
                </a:solidFill>
                <a:effectLst/>
                <a:latin typeface="휴먼명조" panose="02010504000101010101" pitchFamily="2" charset="-127"/>
                <a:ea typeface="휴먼명조" panose="02010504000101010101" pitchFamily="2" charset="-127"/>
              </a:rPr>
              <a:t>. </a:t>
            </a:r>
            <a:r>
              <a:rPr kumimoji="0" lang="ko-KR" altLang="en-US" sz="1400" b="1" kern="0" dirty="0" smtClean="0">
                <a:solidFill>
                  <a:schemeClr val="tx1"/>
                </a:solidFill>
                <a:effectLst/>
                <a:latin typeface="휴먼명조" panose="02010504000101010101" pitchFamily="2" charset="-127"/>
                <a:ea typeface="휴먼명조" panose="02010504000101010101" pitchFamily="2" charset="-127"/>
              </a:rPr>
              <a:t>등록 특허</a:t>
            </a:r>
            <a:endParaRPr kumimoji="0" lang="ko-KR" altLang="en-US" sz="1400" b="1" kern="0" dirty="0">
              <a:solidFill>
                <a:schemeClr val="tx1"/>
              </a:solidFill>
              <a:effectLst/>
              <a:latin typeface="휴먼명조" panose="02010504000101010101" pitchFamily="2" charset="-127"/>
              <a:ea typeface="휴먼명조" panose="02010504000101010101" pitchFamily="2" charset="-127"/>
            </a:endParaRPr>
          </a:p>
        </p:txBody>
      </p:sp>
      <p:graphicFrame>
        <p:nvGraphicFramePr>
          <p:cNvPr id="11" name="표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2630996"/>
              </p:ext>
            </p:extLst>
          </p:nvPr>
        </p:nvGraphicFramePr>
        <p:xfrm>
          <a:off x="323528" y="1412776"/>
          <a:ext cx="8424936" cy="2494822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586714"/>
                <a:gridCol w="4468248"/>
                <a:gridCol w="1333948"/>
                <a:gridCol w="982909"/>
                <a:gridCol w="1053117"/>
              </a:tblGrid>
              <a:tr h="167954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0" dirty="0" smtClean="0">
                          <a:effectLst/>
                          <a:latin typeface="나눔고딕" panose="020D0604000000000000" pitchFamily="50" charset="-127"/>
                          <a:ea typeface="휴먼명조" panose="02010504000101010101"/>
                        </a:rPr>
                        <a:t>국내</a:t>
                      </a:r>
                      <a:endParaRPr lang="ko-KR" altLang="en-US" sz="1000" b="1" kern="0" spc="0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휴먼명조" panose="02010504000101010101"/>
                      </a:endParaRPr>
                    </a:p>
                  </a:txBody>
                  <a:tcPr marL="64770" marR="64770" marT="17907" marB="17907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0" dirty="0">
                          <a:effectLst/>
                          <a:latin typeface="나눔고딕" panose="020D0604000000000000" pitchFamily="50" charset="-127"/>
                          <a:ea typeface="휴먼명조" panose="02010504000101010101"/>
                        </a:rPr>
                        <a:t>발명 </a:t>
                      </a:r>
                      <a:r>
                        <a:rPr lang="ko-KR" altLang="en-US" sz="1000" b="1" kern="0" spc="0" dirty="0" smtClean="0">
                          <a:effectLst/>
                          <a:latin typeface="나눔고딕" panose="020D0604000000000000" pitchFamily="50" charset="-127"/>
                          <a:ea typeface="휴먼명조" panose="02010504000101010101"/>
                        </a:rPr>
                        <a:t>명칭 </a:t>
                      </a:r>
                      <a:r>
                        <a:rPr lang="en-US" altLang="ko-KR" sz="1000" b="1" kern="0" spc="0" dirty="0" smtClean="0">
                          <a:effectLst/>
                          <a:latin typeface="나눔고딕" panose="020D0604000000000000" pitchFamily="50" charset="-127"/>
                          <a:ea typeface="휴먼명조" panose="02010504000101010101"/>
                        </a:rPr>
                        <a:t>/ </a:t>
                      </a:r>
                      <a:r>
                        <a:rPr lang="ko-KR" altLang="en-US" sz="1000" b="1" kern="0" spc="0" dirty="0" smtClean="0">
                          <a:effectLst/>
                          <a:latin typeface="나눔고딕" panose="020D0604000000000000" pitchFamily="50" charset="-127"/>
                          <a:ea typeface="휴먼명조" panose="02010504000101010101"/>
                        </a:rPr>
                        <a:t>국가</a:t>
                      </a:r>
                      <a:endParaRPr lang="ko-KR" altLang="en-US" sz="1000" b="1" kern="0" spc="0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휴먼명조" panose="02010504000101010101"/>
                      </a:endParaRPr>
                    </a:p>
                  </a:txBody>
                  <a:tcPr marL="64770" marR="64770" marT="17907" marB="17907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0" dirty="0">
                          <a:effectLst/>
                          <a:latin typeface="나눔고딕" panose="020D0604000000000000" pitchFamily="50" charset="-127"/>
                          <a:ea typeface="휴먼명조" panose="02010504000101010101"/>
                        </a:rPr>
                        <a:t>등록번호</a:t>
                      </a:r>
                      <a:endParaRPr lang="ko-KR" altLang="en-US" sz="1000" b="1" kern="0" spc="0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휴먼명조" panose="02010504000101010101"/>
                      </a:endParaRPr>
                    </a:p>
                  </a:txBody>
                  <a:tcPr marL="64770" marR="64770" marT="17907" marB="17907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0" dirty="0">
                          <a:effectLst/>
                          <a:latin typeface="나눔고딕" panose="020D0604000000000000" pitchFamily="50" charset="-127"/>
                          <a:ea typeface="휴먼명조" panose="02010504000101010101"/>
                        </a:rPr>
                        <a:t>등록일</a:t>
                      </a:r>
                      <a:endParaRPr lang="ko-KR" altLang="en-US" sz="1000" b="1" kern="0" spc="0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휴먼명조" panose="02010504000101010101"/>
                      </a:endParaRPr>
                    </a:p>
                  </a:txBody>
                  <a:tcPr marL="64770" marR="64770" marT="17907" marB="17907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0" dirty="0">
                          <a:effectLst/>
                          <a:latin typeface="나눔고딕" panose="020D0604000000000000" pitchFamily="50" charset="-127"/>
                          <a:ea typeface="휴먼명조" panose="02010504000101010101"/>
                        </a:rPr>
                        <a:t>권리자</a:t>
                      </a:r>
                      <a:endParaRPr lang="ko-KR" altLang="en-US" sz="1000" b="1" kern="0" spc="0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휴먼명조" panose="02010504000101010101"/>
                      </a:endParaRPr>
                    </a:p>
                  </a:txBody>
                  <a:tcPr marL="64770" marR="64770" marT="17907" marB="17907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87850">
                <a:tc rowSpan="4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0" dirty="0" smtClean="0">
                          <a:effectLst/>
                          <a:latin typeface="나눔고딕" panose="020D0604000000000000" pitchFamily="50" charset="-127"/>
                          <a:ea typeface="휴먼명조" panose="02010504000101010101"/>
                        </a:rPr>
                        <a:t>국내</a:t>
                      </a:r>
                      <a:endParaRPr lang="ko-KR" altLang="en-US" sz="1000" b="1" kern="0" spc="0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휴먼명조" panose="02010504000101010101"/>
                      </a:endParaRPr>
                    </a:p>
                  </a:txBody>
                  <a:tcPr marL="64770" marR="64770" marT="17907" marB="1790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휴먼명조" panose="02010504000101010101"/>
                        </a:rPr>
                        <a:t>빗방울감지센서</a:t>
                      </a:r>
                      <a:endParaRPr kumimoji="1" lang="en-US" altLang="ko-K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휴먼명조" panose="02010504000101010101"/>
                      </a:endParaRPr>
                    </a:p>
                  </a:txBody>
                  <a:tcPr marL="64770" marR="64770" marT="17907" marB="1790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나눔고딕" panose="020D0604000000000000" pitchFamily="50" charset="-127"/>
                          <a:ea typeface="휴먼명조" panose="02010504000101010101"/>
                        </a:rPr>
                        <a:t>10-0880248</a:t>
                      </a:r>
                      <a:r>
                        <a:rPr kumimoji="1" lang="ko-KR" altLang="en-US" sz="1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나눔고딕" panose="020D0604000000000000" pitchFamily="50" charset="-127"/>
                          <a:ea typeface="휴먼명조" panose="02010504000101010101"/>
                        </a:rPr>
                        <a:t>호</a:t>
                      </a:r>
                      <a:endParaRPr kumimoji="1" lang="en-US" altLang="ko-K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휴먼명조" panose="02010504000101010101"/>
                      </a:endParaRPr>
                    </a:p>
                  </a:txBody>
                  <a:tcPr marL="64770" marR="64770" marT="17907" marB="1790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나눔고딕" panose="020D0604000000000000" pitchFamily="50" charset="-127"/>
                          <a:ea typeface="휴먼명조" panose="02010504000101010101"/>
                        </a:rPr>
                        <a:t>09.01.16</a:t>
                      </a: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휴먼명조" panose="02010504000101010101"/>
                      </a:endParaRPr>
                    </a:p>
                  </a:txBody>
                  <a:tcPr marL="64770" marR="64770" marT="17907" marB="1790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휴먼명조" panose="02010504000101010101"/>
                        </a:rPr>
                        <a:t>한시연</a:t>
                      </a:r>
                    </a:p>
                  </a:txBody>
                  <a:tcPr marL="64770" marR="64770" marT="17907" marB="17907" anchor="ctr">
                    <a:solidFill>
                      <a:schemeClr val="bg1"/>
                    </a:solidFill>
                  </a:tcPr>
                </a:tc>
              </a:tr>
              <a:tr h="152157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1" lang="ko-KR" alt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휴먼명조" panose="02010504000101010101"/>
                      </a:endParaRPr>
                    </a:p>
                  </a:txBody>
                  <a:tcPr marL="68580" marR="68580" marT="60956" marB="60956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휴먼명조" panose="02010504000101010101"/>
                        </a:rPr>
                        <a:t>빗방울 감지영역을 넓힌 격자배열방식 빗방울 감지센서</a:t>
                      </a:r>
                    </a:p>
                  </a:txBody>
                  <a:tcPr marL="68580" marR="68580" marT="60956" marB="60956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나눔고딕" panose="020D0604000000000000" pitchFamily="50" charset="-127"/>
                          <a:ea typeface="휴먼명조" panose="02010504000101010101"/>
                        </a:rPr>
                        <a:t>10-1254131</a:t>
                      </a:r>
                      <a:r>
                        <a:rPr kumimoji="1" lang="ko-KR" altLang="en-US" sz="1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나눔고딕" panose="020D0604000000000000" pitchFamily="50" charset="-127"/>
                          <a:ea typeface="휴먼명조" panose="02010504000101010101"/>
                        </a:rPr>
                        <a:t>호</a:t>
                      </a:r>
                      <a:endParaRPr kumimoji="1" lang="en-US" altLang="ko-K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휴먼명조" panose="02010504000101010101"/>
                      </a:endParaRPr>
                    </a:p>
                  </a:txBody>
                  <a:tcPr marL="68580" marR="68580" marT="60956" marB="60956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나눔고딕" panose="020D0604000000000000" pitchFamily="50" charset="-127"/>
                          <a:ea typeface="휴먼명조" panose="02010504000101010101"/>
                        </a:rPr>
                        <a:t>13.04.08</a:t>
                      </a: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휴먼명조" panose="02010504000101010101"/>
                      </a:endParaRPr>
                    </a:p>
                  </a:txBody>
                  <a:tcPr marL="68580" marR="68580" marT="60956" marB="60956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휴먼명조" panose="02010504000101010101"/>
                        </a:rPr>
                        <a:t>한시연</a:t>
                      </a:r>
                      <a:endParaRPr kumimoji="1" lang="en-US" altLang="ko-K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휴먼명조" panose="02010504000101010101"/>
                      </a:endParaRPr>
                    </a:p>
                  </a:txBody>
                  <a:tcPr marL="68580" marR="68580" marT="60956" marB="60956" anchor="ctr" horzOverflow="overflow">
                    <a:solidFill>
                      <a:schemeClr val="bg1"/>
                    </a:solidFill>
                  </a:tcPr>
                </a:tc>
              </a:tr>
              <a:tr h="22859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휴먼명조" panose="02010504000101010101"/>
                        </a:rPr>
                        <a:t>카메라 모듈의 위치 보정용 기판 어셈블리</a:t>
                      </a:r>
                      <a:r>
                        <a:rPr kumimoji="1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휴먼명조" panose="02010504000101010101"/>
                        </a:rPr>
                        <a:t>, </a:t>
                      </a:r>
                      <a:r>
                        <a:rPr kumimoji="1" lang="ko-KR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휴먼명조" panose="02010504000101010101"/>
                        </a:rPr>
                        <a:t>이의 제조방법 및 </a:t>
                      </a: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휴먼명조" panose="02010504000101010101"/>
                        </a:rPr>
                        <a:t> 이를 포함하는 카메라 모듈</a:t>
                      </a:r>
                    </a:p>
                  </a:txBody>
                  <a:tcPr marL="68580" marR="68580" marT="60956" marB="60956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휴먼명조" panose="02010504000101010101"/>
                        </a:rPr>
                        <a:t>10-2007207</a:t>
                      </a:r>
                      <a:r>
                        <a:rPr kumimoji="1" lang="ko-KR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휴먼명조" panose="02010504000101010101"/>
                        </a:rPr>
                        <a:t>호</a:t>
                      </a:r>
                      <a:endParaRPr kumimoji="1" lang="en-US" altLang="ko-K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휴먼명조" panose="02010504000101010101"/>
                      </a:endParaRPr>
                    </a:p>
                  </a:txBody>
                  <a:tcPr marL="68580" marR="68580" marT="60956" marB="60956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휴먼명조" panose="02010504000101010101"/>
                        </a:rPr>
                        <a:t>19. 07 30</a:t>
                      </a:r>
                    </a:p>
                  </a:txBody>
                  <a:tcPr marL="68580" marR="68580" marT="60956" marB="60956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휴먼명조" panose="02010504000101010101"/>
                        </a:rPr>
                        <a:t>㈜</a:t>
                      </a:r>
                      <a:r>
                        <a:rPr kumimoji="1" lang="ko-KR" altLang="en-US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휴먼명조" panose="02010504000101010101"/>
                        </a:rPr>
                        <a:t>센서토피아</a:t>
                      </a:r>
                      <a:endParaRPr kumimoji="1" lang="en-US" altLang="ko-K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휴먼명조" panose="02010504000101010101"/>
                      </a:endParaRPr>
                    </a:p>
                  </a:txBody>
                  <a:tcPr marL="68580" marR="68580" marT="60956" marB="60956" anchor="ctr" horzOverflow="overflow">
                    <a:solidFill>
                      <a:schemeClr val="bg1"/>
                    </a:solidFill>
                  </a:tcPr>
                </a:tc>
              </a:tr>
              <a:tr h="22859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휴먼명조" panose="02010504000101010101"/>
                        </a:rPr>
                        <a:t>WSR </a:t>
                      </a:r>
                      <a:r>
                        <a:rPr kumimoji="1" lang="ko-KR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휴먼명조" panose="02010504000101010101"/>
                        </a:rPr>
                        <a:t>관계식 계산  알고리즘</a:t>
                      </a:r>
                      <a:r>
                        <a:rPr kumimoji="1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휴먼명조" panose="02010504000101010101"/>
                        </a:rPr>
                        <a:t>(</a:t>
                      </a:r>
                      <a:r>
                        <a:rPr kumimoji="1" lang="ko-KR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휴먼명조" panose="02010504000101010101"/>
                        </a:rPr>
                        <a:t>전용 </a:t>
                      </a:r>
                      <a:r>
                        <a:rPr kumimoji="1" lang="ko-KR" altLang="en-US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휴먼명조" panose="02010504000101010101"/>
                        </a:rPr>
                        <a:t>실시권</a:t>
                      </a:r>
                      <a:r>
                        <a:rPr kumimoji="1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휴먼명조" panose="02010504000101010101"/>
                        </a:rPr>
                        <a:t>)</a:t>
                      </a:r>
                      <a:endParaRPr kumimoji="1" lang="ko-KR" alt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휴먼명조" panose="02010504000101010101"/>
                      </a:endParaRPr>
                    </a:p>
                  </a:txBody>
                  <a:tcPr marL="68580" marR="68580" marT="60956" marB="60956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휴먼명조" panose="02010504000101010101"/>
                        </a:rPr>
                        <a:t> </a:t>
                      </a:r>
                      <a:r>
                        <a:rPr kumimoji="1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휴먼명조" panose="02010504000101010101"/>
                        </a:rPr>
                        <a:t>C-2017-032359</a:t>
                      </a:r>
                      <a:r>
                        <a:rPr kumimoji="1" lang="ko-KR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휴먼명조" panose="02010504000101010101"/>
                        </a:rPr>
                        <a:t>호</a:t>
                      </a:r>
                      <a:endParaRPr kumimoji="1" lang="en-US" altLang="ko-K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휴먼명조" panose="02010504000101010101"/>
                      </a:endParaRPr>
                    </a:p>
                  </a:txBody>
                  <a:tcPr marL="68580" marR="68580" marT="60956" marB="60956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휴먼명조" panose="02010504000101010101"/>
                        </a:rPr>
                        <a:t>17.12.08</a:t>
                      </a:r>
                    </a:p>
                  </a:txBody>
                  <a:tcPr marL="68580" marR="68580" marT="60956" marB="60956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휴먼명조" panose="02010504000101010101"/>
                        </a:rPr>
                        <a:t>㈜</a:t>
                      </a:r>
                      <a:r>
                        <a:rPr kumimoji="1" lang="ko-KR" altLang="en-US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휴먼명조" panose="02010504000101010101"/>
                        </a:rPr>
                        <a:t>센서토피아</a:t>
                      </a:r>
                      <a:endParaRPr kumimoji="1" lang="ko-KR" alt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휴먼명조" panose="02010504000101010101"/>
                      </a:endParaRPr>
                    </a:p>
                  </a:txBody>
                  <a:tcPr marL="68580" marR="68580" marT="60956" marB="60956" anchor="ctr" horzOverflow="overflow">
                    <a:solidFill>
                      <a:schemeClr val="bg1"/>
                    </a:solidFill>
                  </a:tcPr>
                </a:tc>
              </a:tr>
              <a:tr h="304314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휴먼명조" panose="02010504000101010101"/>
                        </a:rPr>
                        <a:t>해외</a:t>
                      </a:r>
                    </a:p>
                  </a:txBody>
                  <a:tcPr marL="68580" marR="68580" marT="60956" marB="60956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0" spc="0" dirty="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USA</a:t>
                      </a:r>
                      <a:endParaRPr lang="en-US" sz="1000" b="1" kern="0" spc="0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48578" marR="48578" marT="23891" marB="2389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kern="1200" dirty="0" smtClean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제</a:t>
                      </a:r>
                      <a:r>
                        <a:rPr lang="en-US" altLang="ko-KR" sz="1000" b="1" kern="1200" dirty="0" smtClean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8,471,513B2</a:t>
                      </a:r>
                      <a:r>
                        <a:rPr lang="ko-KR" altLang="en-US" sz="1000" b="1" kern="1200" dirty="0" smtClean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호</a:t>
                      </a:r>
                      <a:endParaRPr lang="en-US" altLang="ko-KR" sz="1000" b="1" kern="1200" dirty="0" smtClean="0"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+mn-cs"/>
                      </a:endParaRPr>
                    </a:p>
                  </a:txBody>
                  <a:tcPr marL="48578" marR="48578" marT="23891" marB="2389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kern="0" spc="0" dirty="0" smtClean="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13.06.25</a:t>
                      </a:r>
                      <a:endParaRPr lang="en-US" sz="1000" b="0" kern="0" spc="0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48578" marR="48578" marT="23891" marB="2389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0" dirty="0" smtClean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한 시연</a:t>
                      </a:r>
                      <a:endParaRPr lang="ko-KR" altLang="en-US" sz="1000" b="1" kern="0" spc="0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48578" marR="48578" marT="23891" marB="23891" anchor="ctr">
                    <a:solidFill>
                      <a:schemeClr val="bg1"/>
                    </a:solidFill>
                  </a:tcPr>
                </a:tc>
              </a:tr>
              <a:tr h="304314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1" lang="ko-KR" alt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휴먼명조" panose="02010504000101010101"/>
                      </a:endParaRPr>
                    </a:p>
                  </a:txBody>
                  <a:tcPr marL="68580" marR="68580" marT="60956" marB="60956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kern="0" spc="0" dirty="0" smtClean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CHINA</a:t>
                      </a:r>
                    </a:p>
                  </a:txBody>
                  <a:tcPr marL="48578" marR="48578" marT="23891" marB="2389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0" dirty="0" smtClean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제</a:t>
                      </a:r>
                      <a:r>
                        <a:rPr lang="en-US" altLang="ko-KR" sz="1000" b="1" kern="0" spc="0" dirty="0" smtClean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1190900</a:t>
                      </a:r>
                      <a:r>
                        <a:rPr lang="ko-KR" altLang="en-US" sz="1000" b="1" kern="0" spc="0" dirty="0" smtClean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호</a:t>
                      </a:r>
                      <a:endParaRPr lang="ko-KR" altLang="en-US" sz="1000" b="1" kern="0" spc="0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48578" marR="48578" marT="23891" marB="2389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kern="0" spc="0" dirty="0" smtClean="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13.</a:t>
                      </a:r>
                      <a:r>
                        <a:rPr lang="en-US" sz="1000" b="0" kern="0" spc="0" baseline="0" dirty="0" smtClean="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05. 01</a:t>
                      </a:r>
                      <a:endParaRPr lang="en-US" sz="1000" b="0" kern="0" spc="0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48578" marR="48578" marT="23891" marB="2389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0" dirty="0" smtClean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한 시연</a:t>
                      </a:r>
                      <a:endParaRPr lang="ko-KR" altLang="en-US" sz="1000" b="1" kern="0" spc="0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48578" marR="48578" marT="23891" marB="23891" anchor="ctr">
                    <a:solidFill>
                      <a:schemeClr val="bg1"/>
                    </a:solidFill>
                  </a:tcPr>
                </a:tc>
              </a:tr>
              <a:tr h="304314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1" lang="ko-KR" alt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휴먼명조" panose="02010504000101010101"/>
                      </a:endParaRPr>
                    </a:p>
                  </a:txBody>
                  <a:tcPr marL="68580" marR="68580" marT="60956" marB="60956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0" spc="0" dirty="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JAPAN</a:t>
                      </a:r>
                      <a:endParaRPr lang="en-US" sz="1000" b="1" kern="0" spc="0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48578" marR="48578" marT="23891" marB="2389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0" dirty="0" smtClean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제</a:t>
                      </a:r>
                      <a:r>
                        <a:rPr lang="en-US" altLang="ko-KR" sz="1000" b="1" kern="0" spc="0" dirty="0" smtClean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5600313</a:t>
                      </a:r>
                      <a:r>
                        <a:rPr lang="ko-KR" altLang="en-US" sz="1000" b="1" kern="0" spc="0" dirty="0" smtClean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호</a:t>
                      </a:r>
                      <a:endParaRPr lang="en-US" sz="1000" b="1" kern="0" spc="0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48578" marR="48578" marT="23891" marB="2389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kern="0" spc="0" dirty="0" smtClean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14.</a:t>
                      </a:r>
                      <a:r>
                        <a:rPr lang="en-US" sz="1000" b="0" kern="0" spc="0" baseline="0" dirty="0" smtClean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08. 22</a:t>
                      </a:r>
                      <a:endParaRPr lang="en-US" sz="1000" b="0" kern="0" spc="0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48578" marR="48578" marT="23891" marB="2389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0" dirty="0" smtClean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한 시연</a:t>
                      </a:r>
                      <a:endParaRPr lang="ko-KR" altLang="en-US" sz="1000" b="1" kern="0" spc="0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48578" marR="48578" marT="23891" marB="23891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표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038986"/>
              </p:ext>
            </p:extLst>
          </p:nvPr>
        </p:nvGraphicFramePr>
        <p:xfrm>
          <a:off x="323528" y="4798022"/>
          <a:ext cx="8424935" cy="1367282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575134"/>
                <a:gridCol w="3961370"/>
                <a:gridCol w="1584176"/>
                <a:gridCol w="864096"/>
                <a:gridCol w="1440159"/>
              </a:tblGrid>
              <a:tr h="78575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0" dirty="0">
                          <a:effectLst/>
                          <a:latin typeface="나눔고딕" panose="020D0604000000000000" pitchFamily="50" charset="-127"/>
                          <a:ea typeface="휴먼명조" panose="02010504000101010101"/>
                        </a:rPr>
                        <a:t>종류</a:t>
                      </a:r>
                      <a:endParaRPr lang="ko-KR" altLang="en-US" sz="1000" b="1" kern="0" spc="0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휴먼명조" panose="02010504000101010101"/>
                      </a:endParaRPr>
                    </a:p>
                  </a:txBody>
                  <a:tcPr marL="64770" marR="64770" marT="17907" marB="17907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0" dirty="0">
                          <a:effectLst/>
                          <a:latin typeface="나눔고딕" panose="020D0604000000000000" pitchFamily="50" charset="-127"/>
                          <a:ea typeface="휴먼명조" panose="02010504000101010101"/>
                        </a:rPr>
                        <a:t>발명 명칭</a:t>
                      </a:r>
                      <a:endParaRPr lang="ko-KR" altLang="en-US" sz="1000" b="1" kern="0" spc="0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휴먼명조" panose="02010504000101010101"/>
                      </a:endParaRPr>
                    </a:p>
                  </a:txBody>
                  <a:tcPr marL="64770" marR="64770" marT="17907" marB="17907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0" dirty="0">
                          <a:effectLst/>
                          <a:latin typeface="나눔고딕" panose="020D0604000000000000" pitchFamily="50" charset="-127"/>
                          <a:ea typeface="휴먼명조" panose="02010504000101010101"/>
                        </a:rPr>
                        <a:t>특허 출원번호</a:t>
                      </a:r>
                      <a:endParaRPr lang="ko-KR" altLang="en-US" sz="1000" b="1" kern="0" spc="0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휴먼명조" panose="02010504000101010101"/>
                      </a:endParaRPr>
                    </a:p>
                  </a:txBody>
                  <a:tcPr marL="64770" marR="64770" marT="17907" marB="17907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0" dirty="0">
                          <a:effectLst/>
                          <a:latin typeface="나눔고딕" panose="020D0604000000000000" pitchFamily="50" charset="-127"/>
                          <a:ea typeface="휴먼명조" panose="02010504000101010101"/>
                        </a:rPr>
                        <a:t>출원일자</a:t>
                      </a:r>
                      <a:endParaRPr lang="ko-KR" altLang="en-US" sz="1000" b="1" kern="0" spc="0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휴먼명조" panose="02010504000101010101"/>
                      </a:endParaRPr>
                    </a:p>
                  </a:txBody>
                  <a:tcPr marL="64770" marR="64770" marT="17907" marB="17907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0" dirty="0">
                          <a:effectLst/>
                          <a:latin typeface="나눔고딕" panose="020D0604000000000000" pitchFamily="50" charset="-127"/>
                          <a:ea typeface="휴먼명조" panose="02010504000101010101"/>
                        </a:rPr>
                        <a:t>권리자</a:t>
                      </a:r>
                      <a:endParaRPr lang="ko-KR" altLang="en-US" sz="1000" b="1" kern="0" spc="0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휴먼명조" panose="02010504000101010101"/>
                      </a:endParaRPr>
                    </a:p>
                  </a:txBody>
                  <a:tcPr marL="64770" marR="64770" marT="17907" marB="17907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20167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 smtClean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휴먼명조" panose="02010504000101010101"/>
                        </a:rPr>
                        <a:t>특허</a:t>
                      </a:r>
                      <a:endParaRPr lang="ko-KR" altLang="en-US" sz="1100" b="1" kern="0" spc="0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휴먼명조" panose="02010504000101010101"/>
                      </a:endParaRPr>
                    </a:p>
                  </a:txBody>
                  <a:tcPr marL="64770" marR="64770" marT="17907" marB="1790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base" latinLnBrk="0"/>
                      <a:r>
                        <a:rPr lang="ko-KR" altLang="en-US" sz="1100" b="1" kern="1200" dirty="0" smtClean="0">
                          <a:solidFill>
                            <a:schemeClr val="tx1"/>
                          </a:solidFill>
                          <a:effectLst/>
                          <a:latin typeface="휴먼명조" panose="02010504000101010101" pitchFamily="2" charset="-127"/>
                          <a:ea typeface="휴먼명조" panose="02010504000101010101" pitchFamily="2" charset="-127"/>
                          <a:cs typeface="+mn-cs"/>
                        </a:rPr>
                        <a:t>패턴코일을 이용한 점자 표시장치</a:t>
                      </a:r>
                      <a:endParaRPr lang="ko-KR" altLang="en-US" sz="1100" b="1" kern="1200" dirty="0">
                        <a:solidFill>
                          <a:schemeClr val="tx1"/>
                        </a:solidFill>
                        <a:effectLst/>
                        <a:latin typeface="휴먼명조" panose="02010504000101010101" pitchFamily="2" charset="-127"/>
                        <a:ea typeface="휴먼명조" panose="02010504000101010101" pitchFamily="2" charset="-127"/>
                        <a:cs typeface="+mn-cs"/>
                      </a:endParaRPr>
                    </a:p>
                  </a:txBody>
                  <a:tcPr marL="64770" marR="64770" marT="17907" marB="1790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100" kern="1200" dirty="0" smtClean="0">
                        <a:solidFill>
                          <a:schemeClr val="tx1"/>
                        </a:solidFill>
                        <a:effectLst/>
                        <a:latin typeface="휴먼명조" panose="02010504000101010101" pitchFamily="2" charset="-127"/>
                        <a:ea typeface="휴먼명조" panose="02010504000101010101" pitchFamily="2" charset="-127"/>
                        <a:cs typeface="+mn-cs"/>
                      </a:endParaRPr>
                    </a:p>
                    <a:p>
                      <a:pPr marL="0" marR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나눔고딕"/>
                          <a:cs typeface="+mn-cs"/>
                        </a:rPr>
                        <a:t>10-2019-0042283</a:t>
                      </a:r>
                      <a:r>
                        <a:rPr lang="ko-KR" altLang="en-US" sz="1100" b="1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나눔고딕"/>
                          <a:cs typeface="+mn-cs"/>
                        </a:rPr>
                        <a:t>호</a:t>
                      </a:r>
                      <a:endParaRPr lang="en-US" altLang="ko-KR" sz="1100" b="1" kern="1200" dirty="0" smtClean="0">
                        <a:solidFill>
                          <a:schemeClr val="tx1"/>
                        </a:solidFill>
                        <a:effectLst/>
                        <a:latin typeface="+mj-lt"/>
                        <a:ea typeface="나눔고딕"/>
                        <a:cs typeface="+mn-cs"/>
                      </a:endParaRPr>
                    </a:p>
                    <a:p>
                      <a:pPr marL="0" marR="0" indent="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endParaRPr lang="en-US" sz="1100" b="0" kern="0" spc="0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휴먼명조" panose="02010504000101010101"/>
                      </a:endParaRPr>
                    </a:p>
                  </a:txBody>
                  <a:tcPr marL="64770" marR="64770" marT="17907" marB="1790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kern="0" spc="0" dirty="0" smtClean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휴먼명조" panose="02010504000101010101"/>
                        </a:rPr>
                        <a:t>19.04.11</a:t>
                      </a:r>
                      <a:endParaRPr lang="en-US" sz="1100" b="0" kern="0" spc="0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휴먼명조" panose="02010504000101010101"/>
                      </a:endParaRPr>
                    </a:p>
                  </a:txBody>
                  <a:tcPr marL="64770" marR="64770" marT="17907" marB="1790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kern="0" spc="0" dirty="0" smtClean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휴먼명조" panose="02010504000101010101"/>
                        </a:rPr>
                        <a:t/>
                      </a:r>
                      <a:br>
                        <a:rPr lang="en-US" altLang="ko-KR" sz="1100" b="1" kern="0" spc="0" dirty="0" smtClean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휴먼명조" panose="02010504000101010101"/>
                        </a:rPr>
                      </a:br>
                      <a:r>
                        <a:rPr lang="ko-KR" altLang="en-US" sz="1100" b="1" kern="0" spc="0" dirty="0" smtClean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휴먼명조" panose="02010504000101010101"/>
                        </a:rPr>
                        <a:t>㈜</a:t>
                      </a:r>
                      <a:r>
                        <a:rPr lang="ko-KR" altLang="en-US" sz="1100" b="1" kern="0" spc="0" dirty="0" err="1" smtClean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휴먼명조" panose="02010504000101010101"/>
                        </a:rPr>
                        <a:t>센서토피아</a:t>
                      </a:r>
                      <a:endParaRPr lang="ko-KR" altLang="en-US" sz="1100" b="1" kern="0" spc="0" dirty="0" smtClean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휴먼명조" panose="02010504000101010101"/>
                      </a:endParaRP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b="1" kern="0" spc="0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휴먼명조" panose="02010504000101010101"/>
                      </a:endParaRPr>
                    </a:p>
                  </a:txBody>
                  <a:tcPr marL="64770" marR="64770" marT="17907" marB="17907" anchor="ctr">
                    <a:solidFill>
                      <a:schemeClr val="bg1"/>
                    </a:solidFill>
                  </a:tcPr>
                </a:tc>
              </a:tr>
              <a:tr h="320167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b="1" kern="0" spc="0" dirty="0" smtClean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휴먼명조" panose="02010504000101010101"/>
                        </a:rPr>
                        <a:t>PCT</a:t>
                      </a:r>
                      <a:endParaRPr lang="ko-KR" altLang="en-US" sz="1100" b="1" kern="0" spc="0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휴먼명조" panose="02010504000101010101"/>
                      </a:endParaRPr>
                    </a:p>
                  </a:txBody>
                  <a:tcPr marL="64770" marR="64770" marT="17907" marB="1790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base" latinLnBrk="0"/>
                      <a:r>
                        <a:rPr lang="ko-KR" altLang="en-US" sz="1100" b="1" kern="1200" dirty="0" smtClean="0">
                          <a:solidFill>
                            <a:schemeClr val="tx1"/>
                          </a:solidFill>
                          <a:effectLst/>
                          <a:latin typeface="휴먼명조" panose="02010504000101010101" pitchFamily="2" charset="-127"/>
                          <a:ea typeface="휴먼명조" panose="02010504000101010101" pitchFamily="2" charset="-127"/>
                          <a:cs typeface="+mn-cs"/>
                        </a:rPr>
                        <a:t>카메라 모듈의 위치 보정용 기판 어셈블리</a:t>
                      </a:r>
                      <a:r>
                        <a:rPr lang="en-US" altLang="ko-KR" sz="1100" b="1" kern="1200" dirty="0" smtClean="0">
                          <a:solidFill>
                            <a:schemeClr val="tx1"/>
                          </a:solidFill>
                          <a:effectLst/>
                          <a:latin typeface="휴먼명조" panose="02010504000101010101" pitchFamily="2" charset="-127"/>
                          <a:ea typeface="휴먼명조" panose="02010504000101010101" pitchFamily="2" charset="-127"/>
                          <a:cs typeface="+mn-cs"/>
                        </a:rPr>
                        <a:t>, </a:t>
                      </a:r>
                      <a:r>
                        <a:rPr lang="ko-KR" altLang="en-US" sz="1100" b="1" kern="1200" dirty="0" smtClean="0">
                          <a:solidFill>
                            <a:schemeClr val="tx1"/>
                          </a:solidFill>
                          <a:effectLst/>
                          <a:latin typeface="휴먼명조" panose="02010504000101010101" pitchFamily="2" charset="-127"/>
                          <a:ea typeface="휴먼명조" panose="02010504000101010101" pitchFamily="2" charset="-127"/>
                          <a:cs typeface="+mn-cs"/>
                        </a:rPr>
                        <a:t>이의 제조방법 및 이를 포함하는 카메라 모듈</a:t>
                      </a:r>
                    </a:p>
                  </a:txBody>
                  <a:tcPr marL="64770" marR="64770" marT="17907" marB="1790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100" b="1" kern="0" spc="0" dirty="0" smtClean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휴먼명조" panose="02010504000101010101"/>
                        </a:rPr>
                        <a:t>PCT/KR2019/</a:t>
                      </a:r>
                    </a:p>
                    <a:p>
                      <a:pPr marL="0" marR="0" indent="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100" b="1" kern="0" spc="0" dirty="0" smtClean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휴먼명조" panose="02010504000101010101"/>
                        </a:rPr>
                        <a:t>010069</a:t>
                      </a:r>
                      <a:r>
                        <a:rPr lang="ko-KR" altLang="en-US" sz="1100" b="1" kern="0" spc="0" dirty="0" smtClean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휴먼명조" panose="02010504000101010101"/>
                        </a:rPr>
                        <a:t>호</a:t>
                      </a:r>
                      <a:endParaRPr lang="en-US" sz="1100" b="1" kern="0" spc="0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휴먼명조" panose="02010504000101010101"/>
                      </a:endParaRPr>
                    </a:p>
                  </a:txBody>
                  <a:tcPr marL="64770" marR="64770" marT="17907" marB="1790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kern="0" spc="0" dirty="0" smtClean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휴먼명조" panose="02010504000101010101"/>
                        </a:rPr>
                        <a:t>19.08.09</a:t>
                      </a:r>
                      <a:endParaRPr lang="en-US" sz="1100" b="0" kern="0" spc="0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휴먼명조" panose="02010504000101010101"/>
                      </a:endParaRPr>
                    </a:p>
                  </a:txBody>
                  <a:tcPr marL="64770" marR="64770" marT="17907" marB="1790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100" b="1" kern="0" spc="0" dirty="0" smtClean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휴먼명조" panose="02010504000101010101"/>
                      </a:endParaRP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 smtClean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휴먼명조" panose="02010504000101010101"/>
                        </a:rPr>
                        <a:t>㈜</a:t>
                      </a:r>
                      <a:r>
                        <a:rPr lang="ko-KR" altLang="en-US" sz="1100" b="1" kern="0" spc="0" dirty="0" err="1" smtClean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휴먼명조" panose="02010504000101010101"/>
                        </a:rPr>
                        <a:t>센서토피아</a:t>
                      </a:r>
                      <a:endParaRPr lang="ko-KR" altLang="en-US" sz="1100" b="1" kern="0" spc="0" dirty="0" smtClean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휴먼명조" panose="02010504000101010101"/>
                      </a:endParaRP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b="1" kern="0" spc="0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휴먼명조" panose="02010504000101010101"/>
                      </a:endParaRPr>
                    </a:p>
                  </a:txBody>
                  <a:tcPr marL="64770" marR="64770" marT="17907" marB="17907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19" name="그룹 18"/>
          <p:cNvGrpSpPr/>
          <p:nvPr/>
        </p:nvGrpSpPr>
        <p:grpSpPr>
          <a:xfrm>
            <a:off x="323528" y="4293096"/>
            <a:ext cx="1999986" cy="360040"/>
            <a:chOff x="323528" y="4149080"/>
            <a:chExt cx="1999986" cy="360040"/>
          </a:xfrm>
        </p:grpSpPr>
        <p:sp>
          <p:nvSpPr>
            <p:cNvPr id="20" name="Freeform 21"/>
            <p:cNvSpPr>
              <a:spLocks/>
            </p:cNvSpPr>
            <p:nvPr/>
          </p:nvSpPr>
          <p:spPr bwMode="auto">
            <a:xfrm>
              <a:off x="323528" y="4149080"/>
              <a:ext cx="1999986" cy="357187"/>
            </a:xfrm>
            <a:custGeom>
              <a:avLst/>
              <a:gdLst/>
              <a:ahLst/>
              <a:cxnLst>
                <a:cxn ang="0">
                  <a:pos x="0" y="85"/>
                </a:cxn>
                <a:cxn ang="0">
                  <a:pos x="93" y="0"/>
                </a:cxn>
                <a:cxn ang="0">
                  <a:pos x="1548" y="0"/>
                </a:cxn>
                <a:cxn ang="0">
                  <a:pos x="1359" y="187"/>
                </a:cxn>
                <a:cxn ang="0">
                  <a:pos x="1241" y="228"/>
                </a:cxn>
                <a:cxn ang="0">
                  <a:pos x="0" y="228"/>
                </a:cxn>
                <a:cxn ang="0">
                  <a:pos x="0" y="85"/>
                </a:cxn>
              </a:cxnLst>
              <a:rect l="0" t="0" r="r" b="b"/>
              <a:pathLst>
                <a:path w="1548" h="229">
                  <a:moveTo>
                    <a:pt x="0" y="85"/>
                  </a:moveTo>
                  <a:cubicBezTo>
                    <a:pt x="0" y="85"/>
                    <a:pt x="18" y="10"/>
                    <a:pt x="93" y="0"/>
                  </a:cubicBezTo>
                  <a:cubicBezTo>
                    <a:pt x="820" y="0"/>
                    <a:pt x="1548" y="0"/>
                    <a:pt x="1548" y="0"/>
                  </a:cubicBezTo>
                  <a:cubicBezTo>
                    <a:pt x="1548" y="0"/>
                    <a:pt x="1453" y="93"/>
                    <a:pt x="1359" y="187"/>
                  </a:cubicBezTo>
                  <a:cubicBezTo>
                    <a:pt x="1313" y="229"/>
                    <a:pt x="1241" y="228"/>
                    <a:pt x="1241" y="228"/>
                  </a:cubicBezTo>
                  <a:lnTo>
                    <a:pt x="0" y="228"/>
                  </a:lnTo>
                  <a:lnTo>
                    <a:pt x="0" y="85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9050" algn="ctr">
              <a:noFill/>
              <a:round/>
              <a:headEnd/>
              <a:tailEnd/>
            </a:ln>
            <a:effectLst>
              <a:outerShdw dist="1796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marL="0" marR="0" lvl="0" indent="0" algn="ctr" defTabSz="914400" eaLnBrk="1" hangingPunct="1">
                <a:lnSpc>
                  <a:spcPct val="100000"/>
                </a:lnSpc>
                <a:buClrTx/>
                <a:buSzTx/>
                <a:buFontTx/>
                <a:buNone/>
                <a:tabLst/>
                <a:defRPr/>
              </a:pPr>
              <a:endParaRPr lang="ko-KR" altLang="en-US" sz="1200" b="1" i="1">
                <a:solidFill>
                  <a:srgbClr val="000000"/>
                </a:solidFill>
                <a:effectLst/>
                <a:latin typeface="굴림체" pitchFamily="49" charset="-127"/>
                <a:ea typeface="굴림체" pitchFamily="49" charset="-127"/>
              </a:endParaRPr>
            </a:p>
          </p:txBody>
        </p:sp>
        <p:sp>
          <p:nvSpPr>
            <p:cNvPr id="21" name="Text Box 12"/>
            <p:cNvSpPr txBox="1">
              <a:spLocks noChangeArrowheads="1"/>
            </p:cNvSpPr>
            <p:nvPr/>
          </p:nvSpPr>
          <p:spPr bwMode="auto">
            <a:xfrm>
              <a:off x="453713" y="4217443"/>
              <a:ext cx="1552207" cy="291677"/>
            </a:xfrm>
            <a:prstGeom prst="rect">
              <a:avLst/>
            </a:prstGeom>
            <a:noFill/>
            <a:ln w="317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di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300" b="1" kern="0" dirty="0" smtClean="0">
                  <a:effectLst/>
                  <a:latin typeface="휴먼명조" panose="02010504000101010101" pitchFamily="2" charset="-127"/>
                  <a:ea typeface="휴먼명조" panose="02010504000101010101" pitchFamily="2" charset="-127"/>
                </a:rPr>
                <a:t>2. </a:t>
              </a:r>
              <a:r>
                <a:rPr kumimoji="0" lang="ko-KR" altLang="en-US" sz="1300" b="1" kern="0" dirty="0" smtClean="0">
                  <a:effectLst/>
                  <a:latin typeface="휴먼명조" panose="02010504000101010101" pitchFamily="2" charset="-127"/>
                  <a:ea typeface="휴먼명조" panose="02010504000101010101" pitchFamily="2" charset="-127"/>
                </a:rPr>
                <a:t>출원 중 특허</a:t>
              </a:r>
              <a:endParaRPr kumimoji="0" lang="ko-KR" altLang="en-US" sz="13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휴먼명조" panose="02010504000101010101" pitchFamily="2" charset="-127"/>
                <a:ea typeface="휴먼명조" panose="02010504000101010101" pitchFamily="2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57812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그룹 36"/>
          <p:cNvGrpSpPr/>
          <p:nvPr/>
        </p:nvGrpSpPr>
        <p:grpSpPr>
          <a:xfrm>
            <a:off x="2582135" y="4797152"/>
            <a:ext cx="4078097" cy="1830843"/>
            <a:chOff x="323850" y="4869160"/>
            <a:chExt cx="4078097" cy="1830843"/>
          </a:xfrm>
        </p:grpSpPr>
        <p:sp>
          <p:nvSpPr>
            <p:cNvPr id="6" name="모서리가 둥근 직사각형 5"/>
            <p:cNvSpPr/>
            <p:nvPr/>
          </p:nvSpPr>
          <p:spPr>
            <a:xfrm>
              <a:off x="323850" y="5371800"/>
              <a:ext cx="3960118" cy="1328203"/>
            </a:xfrm>
            <a:prstGeom prst="roundRect">
              <a:avLst>
                <a:gd name="adj" fmla="val 8765"/>
              </a:avLst>
            </a:prstGeom>
            <a:solidFill>
              <a:schemeClr val="bg1">
                <a:lumMod val="95000"/>
              </a:schemeClr>
            </a:solidFill>
            <a:ln w="1143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" name="왼쪽 화살표 7"/>
            <p:cNvSpPr/>
            <p:nvPr/>
          </p:nvSpPr>
          <p:spPr>
            <a:xfrm rot="16200000">
              <a:off x="435992" y="5151360"/>
              <a:ext cx="1296143" cy="1089023"/>
            </a:xfrm>
            <a:prstGeom prst="leftArrow">
              <a:avLst>
                <a:gd name="adj1" fmla="val 45618"/>
                <a:gd name="adj2" fmla="val 50000"/>
              </a:avLst>
            </a:prstGeom>
            <a:solidFill>
              <a:schemeClr val="bg1"/>
            </a:solidFill>
            <a:ln w="114300" cap="rnd">
              <a:solidFill>
                <a:schemeClr val="accent5">
                  <a:lumMod val="75000"/>
                </a:schemeClr>
              </a:solidFill>
              <a:rou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4" name="직사각형 23"/>
            <p:cNvSpPr/>
            <p:nvPr/>
          </p:nvSpPr>
          <p:spPr>
            <a:xfrm>
              <a:off x="683568" y="4869160"/>
              <a:ext cx="3718379" cy="440275"/>
            </a:xfrm>
            <a:prstGeom prst="rect">
              <a:avLst/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sz="2800" dirty="0" smtClean="0"/>
              <a:t>3. </a:t>
            </a:r>
            <a:r>
              <a:rPr lang="en-US" altLang="ko-KR" sz="2800" dirty="0">
                <a:latin typeface="휴먼명조"/>
                <a:ea typeface="휴먼명조" panose="02010504000101010101"/>
              </a:rPr>
              <a:t>OIS</a:t>
            </a:r>
            <a:r>
              <a:rPr lang="ko-KR" altLang="en-US" sz="2800" dirty="0">
                <a:latin typeface="휴먼명조"/>
                <a:ea typeface="휴먼명조" panose="02010504000101010101"/>
              </a:rPr>
              <a:t>용 </a:t>
            </a:r>
            <a:r>
              <a:rPr lang="en-US" altLang="ko-KR" sz="2800" dirty="0">
                <a:latin typeface="휴먼명조"/>
                <a:ea typeface="휴먼명조" panose="02010504000101010101"/>
              </a:rPr>
              <a:t>PATTERN COIL </a:t>
            </a:r>
            <a:r>
              <a:rPr lang="ko-KR" altLang="en-US" sz="2800" dirty="0">
                <a:latin typeface="휴먼명조"/>
                <a:ea typeface="휴먼명조" panose="02010504000101010101"/>
              </a:rPr>
              <a:t>및 </a:t>
            </a:r>
            <a:r>
              <a:rPr lang="en-US" altLang="ko-KR" sz="2800" dirty="0">
                <a:latin typeface="휴먼명조"/>
                <a:ea typeface="휴먼명조" panose="02010504000101010101"/>
              </a:rPr>
              <a:t>MODULE </a:t>
            </a:r>
            <a:r>
              <a:rPr lang="en-US" altLang="ko-KR" sz="2800" dirty="0" smtClean="0">
                <a:solidFill>
                  <a:srgbClr val="0A5054"/>
                </a:solidFill>
                <a:latin typeface="휴먼명조"/>
                <a:ea typeface="휴먼명조" panose="02010504000101010101"/>
              </a:rPr>
              <a:t/>
            </a:r>
            <a:br>
              <a:rPr lang="en-US" altLang="ko-KR" sz="2800" dirty="0" smtClean="0">
                <a:solidFill>
                  <a:srgbClr val="0A5054"/>
                </a:solidFill>
                <a:latin typeface="휴먼명조"/>
                <a:ea typeface="휴먼명조" panose="02010504000101010101"/>
              </a:rPr>
            </a:br>
            <a:r>
              <a:rPr lang="en-US" altLang="ko-KR" sz="2800" dirty="0">
                <a:solidFill>
                  <a:srgbClr val="0A5054"/>
                </a:solidFill>
                <a:latin typeface="휴먼명조"/>
                <a:ea typeface="휴먼명조" panose="02010504000101010101"/>
              </a:rPr>
              <a:t> </a:t>
            </a:r>
            <a:r>
              <a:rPr lang="en-US" altLang="ko-KR" sz="2800" dirty="0" smtClean="0">
                <a:solidFill>
                  <a:srgbClr val="0A5054"/>
                </a:solidFill>
                <a:latin typeface="휴먼명조"/>
                <a:ea typeface="휴먼명조" panose="02010504000101010101"/>
              </a:rPr>
              <a:t> </a:t>
            </a:r>
            <a:r>
              <a:rPr lang="en-US" altLang="ko-KR" sz="2700" dirty="0" smtClean="0">
                <a:latin typeface="휴먼명조"/>
                <a:ea typeface="휴먼명조" panose="02010504000101010101"/>
              </a:rPr>
              <a:t>3-1.</a:t>
            </a:r>
            <a:r>
              <a:rPr lang="ko-KR" altLang="en-US" sz="2800" dirty="0" smtClean="0"/>
              <a:t>개발 아이템</a:t>
            </a:r>
            <a:r>
              <a:rPr lang="en-US" altLang="ko-KR" sz="2800" dirty="0" smtClean="0"/>
              <a:t> </a:t>
            </a:r>
            <a:r>
              <a:rPr lang="ko-KR" altLang="en-US" sz="2800" dirty="0" smtClean="0"/>
              <a:t>개요</a:t>
            </a:r>
            <a:endParaRPr lang="ko-KR" altLang="en-US" sz="2800" dirty="0"/>
          </a:p>
        </p:txBody>
      </p:sp>
      <p:sp>
        <p:nvSpPr>
          <p:cNvPr id="5" name="직사각형 4"/>
          <p:cNvSpPr/>
          <p:nvPr/>
        </p:nvSpPr>
        <p:spPr>
          <a:xfrm>
            <a:off x="-502560" y="997840"/>
            <a:ext cx="53238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 smtClean="0">
                <a:effectLst/>
              </a:rPr>
              <a:t>                  : OIS (Optical  Image Stabilizer)</a:t>
            </a:r>
            <a:r>
              <a:rPr lang="ko-KR" altLang="en-US" b="1" dirty="0" smtClean="0">
                <a:effectLst/>
              </a:rPr>
              <a:t>란</a:t>
            </a:r>
            <a:r>
              <a:rPr lang="en-US" altLang="ko-KR" b="1" dirty="0" smtClean="0">
                <a:effectLst/>
              </a:rPr>
              <a:t>? </a:t>
            </a:r>
            <a:endParaRPr lang="en-US" altLang="ko-KR" b="1" dirty="0">
              <a:effectLst/>
            </a:endParaRPr>
          </a:p>
        </p:txBody>
      </p:sp>
      <p:sp>
        <p:nvSpPr>
          <p:cNvPr id="7" name="모서리가 둥근 직사각형 6"/>
          <p:cNvSpPr/>
          <p:nvPr/>
        </p:nvSpPr>
        <p:spPr>
          <a:xfrm>
            <a:off x="299858" y="1554955"/>
            <a:ext cx="8520614" cy="3174207"/>
          </a:xfrm>
          <a:prstGeom prst="roundRect">
            <a:avLst>
              <a:gd name="adj" fmla="val 8765"/>
            </a:avLst>
          </a:prstGeom>
          <a:solidFill>
            <a:schemeClr val="bg1">
              <a:lumMod val="95000"/>
            </a:schemeClr>
          </a:solidFill>
          <a:ln w="114300">
            <a:solidFill>
              <a:srgbClr val="64BD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0" name="제목 3"/>
          <p:cNvSpPr txBox="1">
            <a:spLocks/>
          </p:cNvSpPr>
          <p:nvPr/>
        </p:nvSpPr>
        <p:spPr bwMode="auto">
          <a:xfrm>
            <a:off x="3837781" y="6105026"/>
            <a:ext cx="2534419" cy="442056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36000" rIns="36000" bIns="36000" anchor="ctr"/>
          <a:lstStyle>
            <a:lvl1pPr eaLnBrk="0" hangingPunct="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9pPr>
          </a:lstStyle>
          <a:p>
            <a:pPr algn="just" eaLnBrk="1" hangingPunct="1"/>
            <a:r>
              <a:rPr kumimoji="0" lang="ko-KR" altLang="en-US" sz="1100" b="1" dirty="0" smtClean="0">
                <a:effectLst/>
                <a:latin typeface="나눔고딕" panose="020D0604000000000000" pitchFamily="50" charset="-127"/>
                <a:ea typeface="나눔고딕" panose="020D0604000000000000" pitchFamily="50" charset="-127"/>
                <a:cs typeface="Verdana" panose="020B0604030504040204" pitchFamily="34" charset="0"/>
              </a:rPr>
              <a:t>구조변경으로 수동작업</a:t>
            </a:r>
            <a:r>
              <a:rPr kumimoji="0" lang="en-US" altLang="ko-KR" sz="1100" b="1" dirty="0" smtClean="0">
                <a:effectLst/>
                <a:latin typeface="나눔고딕" panose="020D0604000000000000" pitchFamily="50" charset="-127"/>
                <a:ea typeface="나눔고딕" panose="020D0604000000000000" pitchFamily="50" charset="-127"/>
                <a:cs typeface="Verdana" panose="020B0604030504040204" pitchFamily="34" charset="0"/>
              </a:rPr>
              <a:t>--&gt; </a:t>
            </a:r>
            <a:r>
              <a:rPr kumimoji="0" lang="ko-KR" altLang="en-US" sz="1100" b="1" dirty="0" smtClean="0">
                <a:effectLst/>
                <a:latin typeface="나눔고딕" panose="020D0604000000000000" pitchFamily="50" charset="-127"/>
                <a:ea typeface="나눔고딕" panose="020D0604000000000000" pitchFamily="50" charset="-127"/>
                <a:cs typeface="Verdana" panose="020B0604030504040204" pitchFamily="34" charset="0"/>
              </a:rPr>
              <a:t>자동화 작업 으로 인한 생산성향상</a:t>
            </a:r>
            <a:r>
              <a:rPr kumimoji="0" lang="en-US" altLang="ko-KR" sz="1100" b="1" dirty="0" smtClean="0">
                <a:effectLst/>
                <a:latin typeface="나눔고딕" panose="020D0604000000000000" pitchFamily="50" charset="-127"/>
                <a:ea typeface="나눔고딕" panose="020D0604000000000000" pitchFamily="50" charset="-127"/>
                <a:cs typeface="Verdana" panose="020B0604030504040204" pitchFamily="34" charset="0"/>
              </a:rPr>
              <a:t>.</a:t>
            </a:r>
          </a:p>
        </p:txBody>
      </p:sp>
      <p:sp>
        <p:nvSpPr>
          <p:cNvPr id="12" name="제목 3"/>
          <p:cNvSpPr txBox="1">
            <a:spLocks/>
          </p:cNvSpPr>
          <p:nvPr/>
        </p:nvSpPr>
        <p:spPr bwMode="auto">
          <a:xfrm>
            <a:off x="4211961" y="5517232"/>
            <a:ext cx="1872207" cy="446661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36000" rIns="36000" bIns="36000" anchor="ctr"/>
          <a:lstStyle>
            <a:lvl1pPr eaLnBrk="0" hangingPunct="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9pPr>
          </a:lstStyle>
          <a:p>
            <a:pPr algn="l"/>
            <a:r>
              <a:rPr lang="en-US" altLang="ko-KR" sz="1200" b="1" dirty="0" smtClean="0">
                <a:latin typeface="휴먼명조" panose="02010504000101010101" pitchFamily="2" charset="-127"/>
                <a:ea typeface="휴먼명조" panose="02010504000101010101" pitchFamily="2" charset="-127"/>
                <a:cs typeface="함초롬바탕" panose="02030504000101010101" pitchFamily="18" charset="-127"/>
              </a:rPr>
              <a:t>   </a:t>
            </a:r>
            <a:r>
              <a:rPr lang="ko-KR" altLang="en-US" sz="1200" b="1" dirty="0" smtClean="0">
                <a:latin typeface="휴먼명조" panose="02010504000101010101" pitchFamily="2" charset="-127"/>
                <a:ea typeface="휴먼명조" panose="02010504000101010101" pitchFamily="2" charset="-127"/>
                <a:cs typeface="함초롬바탕" panose="02030504000101010101" pitchFamily="18" charset="-127"/>
              </a:rPr>
              <a:t>특허</a:t>
            </a:r>
            <a:r>
              <a:rPr lang="en-US" altLang="ko-KR" sz="1200" b="1" dirty="0" smtClean="0">
                <a:latin typeface="휴먼명조" panose="02010504000101010101" pitchFamily="2" charset="-127"/>
                <a:ea typeface="휴먼명조" panose="02010504000101010101" pitchFamily="2" charset="-127"/>
                <a:cs typeface="함초롬바탕" panose="02030504000101010101" pitchFamily="18" charset="-127"/>
              </a:rPr>
              <a:t>10-2007207</a:t>
            </a:r>
            <a:r>
              <a:rPr lang="ko-KR" altLang="en-US" sz="1200" b="1" dirty="0" smtClean="0">
                <a:latin typeface="휴먼명조" panose="02010504000101010101" pitchFamily="2" charset="-127"/>
                <a:ea typeface="휴먼명조" panose="02010504000101010101" pitchFamily="2" charset="-127"/>
                <a:cs typeface="함초롬바탕" panose="02030504000101010101" pitchFamily="18" charset="-127"/>
              </a:rPr>
              <a:t>호</a:t>
            </a:r>
            <a:r>
              <a:rPr lang="en-US" altLang="ko-KR" sz="1200" b="1" dirty="0" smtClean="0">
                <a:latin typeface="휴먼명조" panose="02010504000101010101" pitchFamily="2" charset="-127"/>
                <a:ea typeface="휴먼명조" panose="02010504000101010101" pitchFamily="2" charset="-127"/>
                <a:cs typeface="함초롬바탕" panose="02030504000101010101" pitchFamily="18" charset="-127"/>
              </a:rPr>
              <a:t>(PCT/KR2019/010069</a:t>
            </a:r>
            <a:r>
              <a:rPr lang="ko-KR" altLang="en-US" sz="1200" b="1" dirty="0" smtClean="0">
                <a:latin typeface="휴먼명조" panose="02010504000101010101" pitchFamily="2" charset="-127"/>
                <a:ea typeface="휴먼명조" panose="02010504000101010101" pitchFamily="2" charset="-127"/>
                <a:cs typeface="함초롬바탕" panose="02030504000101010101" pitchFamily="18" charset="-127"/>
              </a:rPr>
              <a:t>호</a:t>
            </a:r>
            <a:r>
              <a:rPr lang="en-US" altLang="ko-KR" sz="1200" b="1" dirty="0" smtClean="0">
                <a:latin typeface="휴먼명조" panose="02010504000101010101" pitchFamily="2" charset="-127"/>
                <a:ea typeface="휴먼명조" panose="02010504000101010101" pitchFamily="2" charset="-127"/>
                <a:cs typeface="함초롬바탕" panose="02030504000101010101" pitchFamily="18" charset="-127"/>
              </a:rPr>
              <a:t>)</a:t>
            </a:r>
            <a:endParaRPr lang="en-US" altLang="ko-KR" sz="1200" b="1" dirty="0">
              <a:latin typeface="휴먼명조" panose="02010504000101010101" pitchFamily="2" charset="-127"/>
              <a:ea typeface="휴먼명조" panose="02010504000101010101" pitchFamily="2" charset="-127"/>
              <a:cs typeface="함초롬바탕" panose="02030504000101010101" pitchFamily="18" charset="-127"/>
            </a:endParaRPr>
          </a:p>
        </p:txBody>
      </p:sp>
      <p:sp>
        <p:nvSpPr>
          <p:cNvPr id="16" name="제목 3"/>
          <p:cNvSpPr txBox="1">
            <a:spLocks/>
          </p:cNvSpPr>
          <p:nvPr/>
        </p:nvSpPr>
        <p:spPr bwMode="auto">
          <a:xfrm>
            <a:off x="6588224" y="2996952"/>
            <a:ext cx="1243012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/>
          <a:lstStyle>
            <a:lvl1pPr eaLnBrk="0" hangingPunct="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kumimoji="0" lang="ko-KR" altLang="en-US" sz="1300" b="1" dirty="0" smtClean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상하</a:t>
            </a:r>
            <a:r>
              <a:rPr kumimoji="0" lang="en-US" altLang="ko-KR" sz="1300" b="1" dirty="0" smtClean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&gt;AF</a:t>
            </a:r>
            <a:endParaRPr kumimoji="0" lang="en-US" altLang="ko-KR" sz="1300" b="1" dirty="0">
              <a:solidFill>
                <a:srgbClr val="FF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0" name="제목 3"/>
          <p:cNvSpPr txBox="1">
            <a:spLocks/>
          </p:cNvSpPr>
          <p:nvPr/>
        </p:nvSpPr>
        <p:spPr bwMode="auto">
          <a:xfrm>
            <a:off x="6418944" y="4365104"/>
            <a:ext cx="2075085" cy="268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/>
          <a:lstStyle>
            <a:lvl1pPr eaLnBrk="0" hangingPunct="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kumimoji="0" lang="ko-KR" altLang="en-US" sz="1300" b="1" dirty="0" smtClean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떨림 반대로 이동 </a:t>
            </a:r>
            <a:r>
              <a:rPr kumimoji="0" lang="en-US" altLang="ko-KR" sz="1300" b="1" dirty="0" smtClean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&gt; OIS</a:t>
            </a:r>
            <a:endParaRPr kumimoji="0" lang="en-US" altLang="ko-KR" sz="1300" b="1" dirty="0">
              <a:solidFill>
                <a:srgbClr val="FF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1" name="제목 3"/>
          <p:cNvSpPr txBox="1">
            <a:spLocks/>
          </p:cNvSpPr>
          <p:nvPr/>
        </p:nvSpPr>
        <p:spPr bwMode="auto">
          <a:xfrm>
            <a:off x="395535" y="1814547"/>
            <a:ext cx="5688633" cy="2686911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36000" rIns="36000" bIns="36000" anchor="t"/>
          <a:lstStyle>
            <a:lvl1pPr eaLnBrk="0" hangingPunct="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9pPr>
          </a:lstStyle>
          <a:p>
            <a:pPr algn="l" eaLnBrk="1" hangingPunct="1"/>
            <a:r>
              <a:rPr kumimoji="0" lang="en-US" altLang="ko-KR" sz="1100" b="1" dirty="0" smtClean="0">
                <a:effectLst/>
                <a:latin typeface="나눔고딕" panose="020D0604000000000000" pitchFamily="50" charset="-127"/>
                <a:ea typeface="나눔고딕" panose="020D0604000000000000" pitchFamily="50" charset="-127"/>
                <a:cs typeface="Verdana" panose="020B0604030504040204" pitchFamily="34" charset="0"/>
              </a:rPr>
              <a:t>*AF  ACTUATOR </a:t>
            </a:r>
            <a:r>
              <a:rPr kumimoji="0" lang="ko-KR" altLang="en-US" sz="1100" b="1" dirty="0" smtClean="0">
                <a:effectLst/>
                <a:latin typeface="나눔고딕" panose="020D0604000000000000" pitchFamily="50" charset="-127"/>
                <a:ea typeface="나눔고딕" panose="020D0604000000000000" pitchFamily="50" charset="-127"/>
                <a:cs typeface="Verdana" panose="020B0604030504040204" pitchFamily="34" charset="0"/>
              </a:rPr>
              <a:t>개요</a:t>
            </a:r>
          </a:p>
          <a:p>
            <a:pPr algn="l" eaLnBrk="1" hangingPunct="1"/>
            <a:r>
              <a:rPr kumimoji="0" lang="ko-KR" altLang="en-US" sz="1100" dirty="0" smtClean="0">
                <a:effectLst/>
                <a:latin typeface="나눔고딕" panose="020D0604000000000000" pitchFamily="50" charset="-127"/>
                <a:ea typeface="나눔고딕" panose="020D0604000000000000" pitchFamily="50" charset="-127"/>
                <a:cs typeface="Verdana" panose="020B0604030504040204" pitchFamily="34" charset="0"/>
              </a:rPr>
              <a:t>  피사체가 선명하게 나오도록  렌즈를 상하로 최적화 초점위치로 이동시키는 역할</a:t>
            </a:r>
            <a:r>
              <a:rPr kumimoji="0" lang="en-US" altLang="ko-KR" sz="1100" dirty="0" smtClean="0">
                <a:effectLst/>
                <a:latin typeface="나눔고딕" panose="020D0604000000000000" pitchFamily="50" charset="-127"/>
                <a:ea typeface="나눔고딕" panose="020D0604000000000000" pitchFamily="50" charset="-127"/>
                <a:cs typeface="Verdana" panose="020B0604030504040204" pitchFamily="34" charset="0"/>
              </a:rPr>
              <a:t>.</a:t>
            </a:r>
          </a:p>
          <a:p>
            <a:pPr algn="l" eaLnBrk="1" hangingPunct="1"/>
            <a:r>
              <a:rPr kumimoji="0" lang="en-US" altLang="ko-KR" sz="1100" dirty="0" smtClean="0">
                <a:effectLst/>
                <a:latin typeface="나눔고딕" panose="020D0604000000000000" pitchFamily="50" charset="-127"/>
                <a:ea typeface="나눔고딕" panose="020D0604000000000000" pitchFamily="50" charset="-127"/>
                <a:cs typeface="Verdana" panose="020B0604030504040204" pitchFamily="34" charset="0"/>
              </a:rPr>
              <a:t>  (2007</a:t>
            </a:r>
            <a:r>
              <a:rPr kumimoji="0" lang="ko-KR" altLang="en-US" sz="1100" dirty="0" smtClean="0">
                <a:effectLst/>
                <a:latin typeface="나눔고딕" panose="020D0604000000000000" pitchFamily="50" charset="-127"/>
                <a:ea typeface="나눔고딕" panose="020D0604000000000000" pitchFamily="50" charset="-127"/>
                <a:cs typeface="Verdana" panose="020B0604030504040204" pitchFamily="34" charset="0"/>
              </a:rPr>
              <a:t>년 </a:t>
            </a:r>
            <a:r>
              <a:rPr kumimoji="0" lang="en-US" altLang="ko-KR" sz="1100" dirty="0" smtClean="0">
                <a:effectLst/>
                <a:latin typeface="나눔고딕" panose="020D0604000000000000" pitchFamily="50" charset="-127"/>
                <a:ea typeface="나눔고딕" panose="020D0604000000000000" pitchFamily="50" charset="-127"/>
                <a:cs typeface="Verdana" panose="020B0604030504040204" pitchFamily="34" charset="0"/>
              </a:rPr>
              <a:t>2% </a:t>
            </a:r>
            <a:r>
              <a:rPr kumimoji="0" lang="ko-KR" altLang="en-US" sz="1100" dirty="0" smtClean="0">
                <a:effectLst/>
                <a:latin typeface="나눔고딕" panose="020D0604000000000000" pitchFamily="50" charset="-127"/>
                <a:ea typeface="나눔고딕" panose="020D0604000000000000" pitchFamily="50" charset="-127"/>
                <a:cs typeface="Verdana" panose="020B0604030504040204" pitchFamily="34" charset="0"/>
              </a:rPr>
              <a:t>적용 </a:t>
            </a:r>
            <a:r>
              <a:rPr kumimoji="0" lang="en-US" altLang="ko-KR" sz="1100" dirty="0" smtClean="0">
                <a:effectLst/>
                <a:latin typeface="나눔고딕" panose="020D0604000000000000" pitchFamily="50" charset="-127"/>
                <a:ea typeface="나눔고딕" panose="020D0604000000000000" pitchFamily="50" charset="-127"/>
                <a:cs typeface="Verdana" panose="020B0604030504040204" pitchFamily="34" charset="0"/>
              </a:rPr>
              <a:t>&gt; 2017</a:t>
            </a:r>
            <a:r>
              <a:rPr kumimoji="0" lang="ko-KR" altLang="en-US" sz="1100" dirty="0" smtClean="0">
                <a:effectLst/>
                <a:latin typeface="나눔고딕" panose="020D0604000000000000" pitchFamily="50" charset="-127"/>
                <a:ea typeface="나눔고딕" panose="020D0604000000000000" pitchFamily="50" charset="-127"/>
                <a:cs typeface="Verdana" panose="020B0604030504040204" pitchFamily="34" charset="0"/>
              </a:rPr>
              <a:t>년 </a:t>
            </a:r>
            <a:r>
              <a:rPr kumimoji="0" lang="en-US" altLang="ko-KR" sz="1100" dirty="0" smtClean="0">
                <a:effectLst/>
                <a:latin typeface="나눔고딕" panose="020D0604000000000000" pitchFamily="50" charset="-127"/>
                <a:ea typeface="나눔고딕" panose="020D0604000000000000" pitchFamily="50" charset="-127"/>
                <a:cs typeface="Verdana" panose="020B0604030504040204" pitchFamily="34" charset="0"/>
              </a:rPr>
              <a:t>78% </a:t>
            </a:r>
            <a:r>
              <a:rPr kumimoji="0" lang="ko-KR" altLang="en-US" sz="1100" dirty="0" smtClean="0">
                <a:effectLst/>
                <a:latin typeface="나눔고딕" panose="020D0604000000000000" pitchFamily="50" charset="-127"/>
                <a:ea typeface="나눔고딕" panose="020D0604000000000000" pitchFamily="50" charset="-127"/>
                <a:cs typeface="Verdana" panose="020B0604030504040204" pitchFamily="34" charset="0"/>
              </a:rPr>
              <a:t>적용추정</a:t>
            </a:r>
            <a:r>
              <a:rPr kumimoji="0" lang="en-US" altLang="ko-KR" sz="1100" dirty="0" smtClean="0">
                <a:effectLst/>
                <a:latin typeface="나눔고딕" panose="020D0604000000000000" pitchFamily="50" charset="-127"/>
                <a:ea typeface="나눔고딕" panose="020D0604000000000000" pitchFamily="50" charset="-127"/>
                <a:cs typeface="Verdana" panose="020B0604030504040204" pitchFamily="34" charset="0"/>
              </a:rPr>
              <a:t>.)</a:t>
            </a:r>
          </a:p>
          <a:p>
            <a:pPr algn="l" eaLnBrk="1" hangingPunct="1"/>
            <a:endParaRPr kumimoji="0" lang="en-US" altLang="ko-KR" sz="1100" dirty="0" smtClean="0">
              <a:effectLst/>
              <a:latin typeface="나눔고딕" panose="020D0604000000000000" pitchFamily="50" charset="-127"/>
              <a:ea typeface="나눔고딕" panose="020D0604000000000000" pitchFamily="50" charset="-127"/>
              <a:cs typeface="Verdana" panose="020B0604030504040204" pitchFamily="34" charset="0"/>
            </a:endParaRPr>
          </a:p>
          <a:p>
            <a:pPr algn="l" eaLnBrk="1" hangingPunct="1"/>
            <a:r>
              <a:rPr kumimoji="0" lang="en-US" altLang="ko-KR" sz="1100" b="1" dirty="0" smtClean="0">
                <a:effectLst/>
                <a:latin typeface="나눔고딕" panose="020D0604000000000000" pitchFamily="50" charset="-127"/>
                <a:ea typeface="나눔고딕" panose="020D0604000000000000" pitchFamily="50" charset="-127"/>
                <a:cs typeface="Verdana" panose="020B0604030504040204" pitchFamily="34" charset="0"/>
              </a:rPr>
              <a:t>*OIS  ACTUATOR </a:t>
            </a:r>
            <a:r>
              <a:rPr kumimoji="0" lang="ko-KR" altLang="en-US" sz="1100" b="1" dirty="0" smtClean="0">
                <a:effectLst/>
                <a:latin typeface="나눔고딕" panose="020D0604000000000000" pitchFamily="50" charset="-127"/>
                <a:ea typeface="나눔고딕" panose="020D0604000000000000" pitchFamily="50" charset="-127"/>
                <a:cs typeface="Verdana" panose="020B0604030504040204" pitchFamily="34" charset="0"/>
              </a:rPr>
              <a:t>개요</a:t>
            </a:r>
          </a:p>
          <a:p>
            <a:pPr algn="l" eaLnBrk="1" hangingPunct="1"/>
            <a:r>
              <a:rPr kumimoji="0" lang="ko-KR" altLang="en-US" sz="1100" dirty="0" smtClean="0">
                <a:effectLst/>
                <a:latin typeface="나눔고딕" panose="020D0604000000000000" pitchFamily="50" charset="-127"/>
                <a:ea typeface="나눔고딕" panose="020D0604000000000000" pitchFamily="50" charset="-127"/>
                <a:cs typeface="Verdana" panose="020B0604030504040204" pitchFamily="34" charset="0"/>
              </a:rPr>
              <a:t>  카메라의 움직임에 따라 사용자의 손 떨림을 감지하여 렌즈가 사람 눈처럼 미세하게   </a:t>
            </a:r>
            <a:endParaRPr kumimoji="0" lang="en-US" altLang="ko-KR" sz="1100" dirty="0" smtClean="0">
              <a:effectLst/>
              <a:latin typeface="나눔고딕" panose="020D0604000000000000" pitchFamily="50" charset="-127"/>
              <a:ea typeface="나눔고딕" panose="020D0604000000000000" pitchFamily="50" charset="-127"/>
              <a:cs typeface="Verdana" panose="020B0604030504040204" pitchFamily="34" charset="0"/>
            </a:endParaRPr>
          </a:p>
          <a:p>
            <a:pPr algn="l" eaLnBrk="1" hangingPunct="1"/>
            <a:r>
              <a:rPr kumimoji="0" lang="en-US" altLang="ko-KR" sz="1100" dirty="0">
                <a:effectLst/>
                <a:latin typeface="나눔고딕" panose="020D0604000000000000" pitchFamily="50" charset="-127"/>
                <a:ea typeface="나눔고딕" panose="020D0604000000000000" pitchFamily="50" charset="-127"/>
                <a:cs typeface="Verdana" panose="020B0604030504040204" pitchFamily="34" charset="0"/>
              </a:rPr>
              <a:t> </a:t>
            </a:r>
            <a:r>
              <a:rPr kumimoji="0" lang="en-US" altLang="ko-KR" sz="1100" dirty="0" smtClean="0">
                <a:effectLst/>
                <a:latin typeface="나눔고딕" panose="020D0604000000000000" pitchFamily="50" charset="-127"/>
                <a:ea typeface="나눔고딕" panose="020D0604000000000000" pitchFamily="50" charset="-127"/>
                <a:cs typeface="Verdana" panose="020B0604030504040204" pitchFamily="34" charset="0"/>
              </a:rPr>
              <a:t> </a:t>
            </a:r>
            <a:r>
              <a:rPr kumimoji="0" lang="ko-KR" altLang="en-US" sz="1100" dirty="0" smtClean="0">
                <a:effectLst/>
                <a:latin typeface="나눔고딕" panose="020D0604000000000000" pitchFamily="50" charset="-127"/>
                <a:ea typeface="나눔고딕" panose="020D0604000000000000" pitchFamily="50" charset="-127"/>
                <a:cs typeface="Verdana" panose="020B0604030504040204" pitchFamily="34" charset="0"/>
              </a:rPr>
              <a:t>움직여 렌즈를 떨림의 반대 방향으로 이동시켜 이미지가 흔들리는 현상을 방지하는  </a:t>
            </a:r>
            <a:endParaRPr kumimoji="0" lang="en-US" altLang="ko-KR" sz="1100" dirty="0" smtClean="0">
              <a:effectLst/>
              <a:latin typeface="나눔고딕" panose="020D0604000000000000" pitchFamily="50" charset="-127"/>
              <a:ea typeface="나눔고딕" panose="020D0604000000000000" pitchFamily="50" charset="-127"/>
              <a:cs typeface="Verdana" panose="020B0604030504040204" pitchFamily="34" charset="0"/>
            </a:endParaRPr>
          </a:p>
          <a:p>
            <a:pPr algn="l" eaLnBrk="1" hangingPunct="1"/>
            <a:r>
              <a:rPr kumimoji="0" lang="en-US" altLang="ko-KR" sz="1100" dirty="0">
                <a:effectLst/>
                <a:latin typeface="나눔고딕" panose="020D0604000000000000" pitchFamily="50" charset="-127"/>
                <a:ea typeface="나눔고딕" panose="020D0604000000000000" pitchFamily="50" charset="-127"/>
                <a:cs typeface="Verdana" panose="020B0604030504040204" pitchFamily="34" charset="0"/>
              </a:rPr>
              <a:t> </a:t>
            </a:r>
            <a:r>
              <a:rPr kumimoji="0" lang="en-US" altLang="ko-KR" sz="1100" dirty="0" smtClean="0">
                <a:effectLst/>
                <a:latin typeface="나눔고딕" panose="020D0604000000000000" pitchFamily="50" charset="-127"/>
                <a:ea typeface="나눔고딕" panose="020D0604000000000000" pitchFamily="50" charset="-127"/>
                <a:cs typeface="Verdana" panose="020B0604030504040204" pitchFamily="34" charset="0"/>
              </a:rPr>
              <a:t> </a:t>
            </a:r>
            <a:r>
              <a:rPr kumimoji="0" lang="ko-KR" altLang="en-US" sz="1100" dirty="0" smtClean="0">
                <a:effectLst/>
                <a:latin typeface="나눔고딕" panose="020D0604000000000000" pitchFamily="50" charset="-127"/>
                <a:ea typeface="나눔고딕" panose="020D0604000000000000" pitchFamily="50" charset="-127"/>
                <a:cs typeface="Verdana" panose="020B0604030504040204" pitchFamily="34" charset="0"/>
              </a:rPr>
              <a:t>광학식 손떨림 보정 기능</a:t>
            </a:r>
          </a:p>
          <a:p>
            <a:pPr algn="l" eaLnBrk="1" hangingPunct="1"/>
            <a:r>
              <a:rPr kumimoji="0" lang="ko-KR" altLang="en-US" sz="1100" dirty="0" smtClean="0">
                <a:effectLst/>
                <a:latin typeface="나눔고딕" panose="020D0604000000000000" pitchFamily="50" charset="-127"/>
                <a:ea typeface="나눔고딕" panose="020D0604000000000000" pitchFamily="50" charset="-127"/>
                <a:cs typeface="Verdana" panose="020B0604030504040204" pitchFamily="34" charset="0"/>
              </a:rPr>
              <a:t> </a:t>
            </a:r>
          </a:p>
          <a:p>
            <a:pPr algn="l" eaLnBrk="1" hangingPunct="1"/>
            <a:r>
              <a:rPr kumimoji="0" lang="en-US" altLang="ko-KR" sz="1100" dirty="0" smtClean="0">
                <a:effectLst/>
                <a:latin typeface="나눔고딕" panose="020D0604000000000000" pitchFamily="50" charset="-127"/>
                <a:ea typeface="나눔고딕" panose="020D0604000000000000" pitchFamily="50" charset="-127"/>
                <a:cs typeface="Verdana" panose="020B0604030504040204" pitchFamily="34" charset="0"/>
              </a:rPr>
              <a:t>*2013</a:t>
            </a:r>
            <a:r>
              <a:rPr kumimoji="0" lang="ko-KR" altLang="en-US" sz="1100" dirty="0" smtClean="0">
                <a:effectLst/>
                <a:latin typeface="나눔고딕" panose="020D0604000000000000" pitchFamily="50" charset="-127"/>
                <a:ea typeface="나눔고딕" panose="020D0604000000000000" pitchFamily="50" charset="-127"/>
                <a:cs typeface="Verdana" panose="020B0604030504040204" pitchFamily="34" charset="0"/>
              </a:rPr>
              <a:t>년 </a:t>
            </a:r>
            <a:r>
              <a:rPr kumimoji="0" lang="en-US" altLang="ko-KR" sz="1100" dirty="0" smtClean="0">
                <a:effectLst/>
                <a:latin typeface="나눔고딕" panose="020D0604000000000000" pitchFamily="50" charset="-127"/>
                <a:ea typeface="나눔고딕" panose="020D0604000000000000" pitchFamily="50" charset="-127"/>
                <a:cs typeface="Verdana" panose="020B0604030504040204" pitchFamily="34" charset="0"/>
              </a:rPr>
              <a:t>LG</a:t>
            </a:r>
            <a:r>
              <a:rPr kumimoji="0" lang="ko-KR" altLang="en-US" sz="1100" dirty="0" smtClean="0">
                <a:effectLst/>
                <a:latin typeface="나눔고딕" panose="020D0604000000000000" pitchFamily="50" charset="-127"/>
                <a:ea typeface="나눔고딕" panose="020D0604000000000000" pitchFamily="50" charset="-127"/>
                <a:cs typeface="Verdana" panose="020B0604030504040204" pitchFamily="34" charset="0"/>
              </a:rPr>
              <a:t>전자의 ‘</a:t>
            </a:r>
            <a:r>
              <a:rPr kumimoji="0" lang="en-US" altLang="ko-KR" sz="1100" dirty="0" smtClean="0">
                <a:effectLst/>
                <a:latin typeface="나눔고딕" panose="020D0604000000000000" pitchFamily="50" charset="-127"/>
                <a:ea typeface="나눔고딕" panose="020D0604000000000000" pitchFamily="50" charset="-127"/>
                <a:cs typeface="Verdana" panose="020B0604030504040204" pitchFamily="34" charset="0"/>
              </a:rPr>
              <a:t>G2’</a:t>
            </a:r>
            <a:r>
              <a:rPr kumimoji="0" lang="ko-KR" altLang="en-US" sz="1100" dirty="0" smtClean="0">
                <a:effectLst/>
                <a:latin typeface="나눔고딕" panose="020D0604000000000000" pitchFamily="50" charset="-127"/>
                <a:ea typeface="나눔고딕" panose="020D0604000000000000" pitchFamily="50" charset="-127"/>
                <a:cs typeface="Verdana" panose="020B0604030504040204" pitchFamily="34" charset="0"/>
              </a:rPr>
              <a:t>에 처음 </a:t>
            </a:r>
            <a:r>
              <a:rPr kumimoji="0" lang="en-US" altLang="ko-KR" sz="1100" dirty="0" smtClean="0">
                <a:effectLst/>
                <a:latin typeface="나눔고딕" panose="020D0604000000000000" pitchFamily="50" charset="-127"/>
                <a:ea typeface="나눔고딕" panose="020D0604000000000000" pitchFamily="50" charset="-127"/>
                <a:cs typeface="Verdana" panose="020B0604030504040204" pitchFamily="34" charset="0"/>
              </a:rPr>
              <a:t>OIS</a:t>
            </a:r>
            <a:r>
              <a:rPr kumimoji="0" lang="ko-KR" altLang="en-US" sz="1100" dirty="0" smtClean="0">
                <a:effectLst/>
                <a:latin typeface="나눔고딕" panose="020D0604000000000000" pitchFamily="50" charset="-127"/>
                <a:ea typeface="나눔고딕" panose="020D0604000000000000" pitchFamily="50" charset="-127"/>
                <a:cs typeface="Verdana" panose="020B0604030504040204" pitchFamily="34" charset="0"/>
              </a:rPr>
              <a:t>가 도입된 후 애플 ‘아이폰</a:t>
            </a:r>
            <a:r>
              <a:rPr kumimoji="0" lang="en-US" altLang="ko-KR" sz="1100" dirty="0" smtClean="0">
                <a:effectLst/>
                <a:latin typeface="나눔고딕" panose="020D0604000000000000" pitchFamily="50" charset="-127"/>
                <a:ea typeface="나눔고딕" panose="020D0604000000000000" pitchFamily="50" charset="-127"/>
                <a:cs typeface="Verdana" panose="020B0604030504040204" pitchFamily="34" charset="0"/>
              </a:rPr>
              <a:t>6+’, </a:t>
            </a:r>
            <a:r>
              <a:rPr kumimoji="0" lang="ko-KR" altLang="en-US" sz="1100" dirty="0" smtClean="0">
                <a:effectLst/>
                <a:latin typeface="나눔고딕" panose="020D0604000000000000" pitchFamily="50" charset="-127"/>
                <a:ea typeface="나눔고딕" panose="020D0604000000000000" pitchFamily="50" charset="-127"/>
                <a:cs typeface="Verdana" panose="020B0604030504040204" pitchFamily="34" charset="0"/>
              </a:rPr>
              <a:t>삼성전자 ‘</a:t>
            </a:r>
            <a:r>
              <a:rPr kumimoji="0" lang="ko-KR" altLang="en-US" sz="1100" dirty="0" err="1" smtClean="0">
                <a:effectLst/>
                <a:latin typeface="나눔고딕" panose="020D0604000000000000" pitchFamily="50" charset="-127"/>
                <a:ea typeface="나눔고딕" panose="020D0604000000000000" pitchFamily="50" charset="-127"/>
                <a:cs typeface="Verdana" panose="020B0604030504040204" pitchFamily="34" charset="0"/>
              </a:rPr>
              <a:t>갤럭시</a:t>
            </a:r>
            <a:r>
              <a:rPr kumimoji="0" lang="ko-KR" altLang="en-US" sz="1100" dirty="0" smtClean="0">
                <a:effectLst/>
                <a:latin typeface="나눔고딕" panose="020D0604000000000000" pitchFamily="50" charset="-127"/>
                <a:ea typeface="나눔고딕" panose="020D0604000000000000" pitchFamily="50" charset="-127"/>
                <a:cs typeface="Verdana" panose="020B0604030504040204" pitchFamily="34" charset="0"/>
              </a:rPr>
              <a:t> </a:t>
            </a:r>
            <a:endParaRPr kumimoji="0" lang="en-US" altLang="ko-KR" sz="1100" dirty="0" smtClean="0">
              <a:effectLst/>
              <a:latin typeface="나눔고딕" panose="020D0604000000000000" pitchFamily="50" charset="-127"/>
              <a:ea typeface="나눔고딕" panose="020D0604000000000000" pitchFamily="50" charset="-127"/>
              <a:cs typeface="Verdana" panose="020B0604030504040204" pitchFamily="34" charset="0"/>
            </a:endParaRPr>
          </a:p>
          <a:p>
            <a:pPr algn="l" eaLnBrk="1" hangingPunct="1"/>
            <a:r>
              <a:rPr kumimoji="0" lang="en-US" altLang="ko-KR" sz="1100" dirty="0">
                <a:effectLst/>
                <a:latin typeface="나눔고딕" panose="020D0604000000000000" pitchFamily="50" charset="-127"/>
                <a:ea typeface="나눔고딕" panose="020D0604000000000000" pitchFamily="50" charset="-127"/>
                <a:cs typeface="Verdana" panose="020B0604030504040204" pitchFamily="34" charset="0"/>
              </a:rPr>
              <a:t> </a:t>
            </a:r>
            <a:r>
              <a:rPr kumimoji="0" lang="en-US" altLang="ko-KR" sz="1100" dirty="0" smtClean="0">
                <a:effectLst/>
                <a:latin typeface="나눔고딕" panose="020D0604000000000000" pitchFamily="50" charset="-127"/>
                <a:ea typeface="나눔고딕" panose="020D0604000000000000" pitchFamily="50" charset="-127"/>
                <a:cs typeface="Verdana" panose="020B0604030504040204" pitchFamily="34" charset="0"/>
              </a:rPr>
              <a:t> </a:t>
            </a:r>
            <a:r>
              <a:rPr kumimoji="0" lang="ko-KR" altLang="en-US" sz="1100" dirty="0" smtClean="0">
                <a:effectLst/>
                <a:latin typeface="나눔고딕" panose="020D0604000000000000" pitchFamily="50" charset="-127"/>
                <a:ea typeface="나눔고딕" panose="020D0604000000000000" pitchFamily="50" charset="-127"/>
                <a:cs typeface="Verdana" panose="020B0604030504040204" pitchFamily="34" charset="0"/>
              </a:rPr>
              <a:t>노트</a:t>
            </a:r>
            <a:r>
              <a:rPr kumimoji="0" lang="en-US" altLang="ko-KR" sz="1100" dirty="0" smtClean="0">
                <a:effectLst/>
                <a:latin typeface="나눔고딕" panose="020D0604000000000000" pitchFamily="50" charset="-127"/>
                <a:ea typeface="나눔고딕" panose="020D0604000000000000" pitchFamily="50" charset="-127"/>
                <a:cs typeface="Verdana" panose="020B0604030504040204" pitchFamily="34" charset="0"/>
              </a:rPr>
              <a:t>4‘</a:t>
            </a:r>
            <a:r>
              <a:rPr kumimoji="0" lang="ko-KR" altLang="en-US" sz="1100" dirty="0" smtClean="0">
                <a:effectLst/>
                <a:latin typeface="나눔고딕" panose="020D0604000000000000" pitchFamily="50" charset="-127"/>
                <a:ea typeface="나눔고딕" panose="020D0604000000000000" pitchFamily="50" charset="-127"/>
                <a:cs typeface="Verdana" panose="020B0604030504040204" pitchFamily="34" charset="0"/>
              </a:rPr>
              <a:t>에  </a:t>
            </a:r>
            <a:r>
              <a:rPr kumimoji="0" lang="en-US" altLang="ko-KR" sz="1100" dirty="0" smtClean="0">
                <a:effectLst/>
                <a:latin typeface="나눔고딕" panose="020D0604000000000000" pitchFamily="50" charset="-127"/>
                <a:ea typeface="나눔고딕" panose="020D0604000000000000" pitchFamily="50" charset="-127"/>
                <a:cs typeface="Verdana" panose="020B0604030504040204" pitchFamily="34" charset="0"/>
              </a:rPr>
              <a:t>OIS</a:t>
            </a:r>
            <a:r>
              <a:rPr kumimoji="0" lang="ko-KR" altLang="en-US" sz="1100" dirty="0" smtClean="0">
                <a:effectLst/>
                <a:latin typeface="나눔고딕" panose="020D0604000000000000" pitchFamily="50" charset="-127"/>
                <a:ea typeface="나눔고딕" panose="020D0604000000000000" pitchFamily="50" charset="-127"/>
                <a:cs typeface="Verdana" panose="020B0604030504040204" pitchFamily="34" charset="0"/>
              </a:rPr>
              <a:t>기능이 채용 시작</a:t>
            </a:r>
            <a:r>
              <a:rPr kumimoji="0" lang="en-US" altLang="ko-KR" sz="1100" dirty="0" smtClean="0">
                <a:effectLst/>
                <a:latin typeface="나눔고딕" panose="020D0604000000000000" pitchFamily="50" charset="-127"/>
                <a:ea typeface="나눔고딕" panose="020D0604000000000000" pitchFamily="50" charset="-127"/>
                <a:cs typeface="Verdana" panose="020B0604030504040204" pitchFamily="34" charset="0"/>
              </a:rPr>
              <a:t>.</a:t>
            </a:r>
          </a:p>
          <a:p>
            <a:pPr algn="l" eaLnBrk="1" hangingPunct="1"/>
            <a:r>
              <a:rPr kumimoji="0" lang="ko-KR" altLang="en-US" sz="1100" dirty="0" smtClean="0">
                <a:effectLst/>
                <a:latin typeface="나눔고딕" panose="020D0604000000000000" pitchFamily="50" charset="-127"/>
                <a:ea typeface="나눔고딕" panose="020D0604000000000000" pitchFamily="50" charset="-127"/>
                <a:cs typeface="Verdana" panose="020B0604030504040204" pitchFamily="34" charset="0"/>
              </a:rPr>
              <a:t>  스마트 폰의 고화소화가 진행될수록 </a:t>
            </a:r>
            <a:r>
              <a:rPr kumimoji="0" lang="en-US" altLang="ko-KR" sz="1100" dirty="0" smtClean="0">
                <a:effectLst/>
                <a:latin typeface="나눔고딕" panose="020D0604000000000000" pitchFamily="50" charset="-127"/>
                <a:ea typeface="나눔고딕" panose="020D0604000000000000" pitchFamily="50" charset="-127"/>
                <a:cs typeface="Verdana" panose="020B0604030504040204" pitchFamily="34" charset="0"/>
              </a:rPr>
              <a:t>OIS </a:t>
            </a:r>
            <a:r>
              <a:rPr kumimoji="0" lang="ko-KR" altLang="en-US" sz="1100" dirty="0" smtClean="0">
                <a:effectLst/>
                <a:latin typeface="나눔고딕" panose="020D0604000000000000" pitchFamily="50" charset="-127"/>
                <a:ea typeface="나눔고딕" panose="020D0604000000000000" pitchFamily="50" charset="-127"/>
                <a:cs typeface="Verdana" panose="020B0604030504040204" pitchFamily="34" charset="0"/>
              </a:rPr>
              <a:t>기능 탑재여부가 이미지 품질의 차이가  </a:t>
            </a:r>
            <a:endParaRPr kumimoji="0" lang="en-US" altLang="ko-KR" sz="1100" dirty="0" smtClean="0">
              <a:effectLst/>
              <a:latin typeface="나눔고딕" panose="020D0604000000000000" pitchFamily="50" charset="-127"/>
              <a:ea typeface="나눔고딕" panose="020D0604000000000000" pitchFamily="50" charset="-127"/>
              <a:cs typeface="Verdana" panose="020B0604030504040204" pitchFamily="34" charset="0"/>
            </a:endParaRPr>
          </a:p>
          <a:p>
            <a:pPr algn="l" eaLnBrk="1" hangingPunct="1"/>
            <a:r>
              <a:rPr kumimoji="0" lang="en-US" altLang="ko-KR" sz="1100" dirty="0">
                <a:effectLst/>
                <a:latin typeface="나눔고딕" panose="020D0604000000000000" pitchFamily="50" charset="-127"/>
                <a:ea typeface="나눔고딕" panose="020D0604000000000000" pitchFamily="50" charset="-127"/>
                <a:cs typeface="Verdana" panose="020B0604030504040204" pitchFamily="34" charset="0"/>
              </a:rPr>
              <a:t> </a:t>
            </a:r>
            <a:r>
              <a:rPr kumimoji="0" lang="en-US" altLang="ko-KR" sz="1100" dirty="0" smtClean="0">
                <a:effectLst/>
                <a:latin typeface="나눔고딕" panose="020D0604000000000000" pitchFamily="50" charset="-127"/>
                <a:ea typeface="나눔고딕" panose="020D0604000000000000" pitchFamily="50" charset="-127"/>
                <a:cs typeface="Verdana" panose="020B0604030504040204" pitchFamily="34" charset="0"/>
              </a:rPr>
              <a:t> </a:t>
            </a:r>
            <a:r>
              <a:rPr kumimoji="0" lang="ko-KR" altLang="en-US" sz="1100" dirty="0" smtClean="0">
                <a:effectLst/>
                <a:latin typeface="나눔고딕" panose="020D0604000000000000" pitchFamily="50" charset="-127"/>
                <a:ea typeface="나눔고딕" panose="020D0604000000000000" pitchFamily="50" charset="-127"/>
                <a:cs typeface="Verdana" panose="020B0604030504040204" pitchFamily="34" charset="0"/>
              </a:rPr>
              <a:t>크기 때문에</a:t>
            </a:r>
            <a:r>
              <a:rPr kumimoji="0" lang="en-US" altLang="ko-KR" sz="1100" dirty="0" smtClean="0">
                <a:effectLst/>
                <a:latin typeface="나눔고딕" panose="020D0604000000000000" pitchFamily="50" charset="-127"/>
                <a:ea typeface="나눔고딕" panose="020D0604000000000000" pitchFamily="50" charset="-127"/>
                <a:cs typeface="Verdana" panose="020B0604030504040204" pitchFamily="34" charset="0"/>
              </a:rPr>
              <a:t>, 2014</a:t>
            </a:r>
            <a:r>
              <a:rPr kumimoji="0" lang="ko-KR" altLang="en-US" sz="1100" dirty="0" smtClean="0">
                <a:effectLst/>
                <a:latin typeface="나눔고딕" panose="020D0604000000000000" pitchFamily="50" charset="-127"/>
                <a:ea typeface="나눔고딕" panose="020D0604000000000000" pitchFamily="50" charset="-127"/>
                <a:cs typeface="Verdana" panose="020B0604030504040204" pitchFamily="34" charset="0"/>
              </a:rPr>
              <a:t>년 </a:t>
            </a:r>
            <a:r>
              <a:rPr kumimoji="0" lang="en-US" altLang="ko-KR" sz="1100" dirty="0" smtClean="0">
                <a:effectLst/>
                <a:latin typeface="나눔고딕" panose="020D0604000000000000" pitchFamily="50" charset="-127"/>
                <a:ea typeface="나눔고딕" panose="020D0604000000000000" pitchFamily="50" charset="-127"/>
                <a:cs typeface="Verdana" panose="020B0604030504040204" pitchFamily="34" charset="0"/>
              </a:rPr>
              <a:t>3% OIS </a:t>
            </a:r>
            <a:r>
              <a:rPr kumimoji="0" lang="ko-KR" altLang="en-US" sz="1100" dirty="0" smtClean="0">
                <a:effectLst/>
                <a:latin typeface="나눔고딕" panose="020D0604000000000000" pitchFamily="50" charset="-127"/>
                <a:ea typeface="나눔고딕" panose="020D0604000000000000" pitchFamily="50" charset="-127"/>
                <a:cs typeface="Verdana" panose="020B0604030504040204" pitchFamily="34" charset="0"/>
              </a:rPr>
              <a:t>채용률이 </a:t>
            </a:r>
            <a:r>
              <a:rPr kumimoji="0" lang="en-US" altLang="ko-KR" sz="1100" dirty="0" smtClean="0">
                <a:effectLst/>
                <a:latin typeface="나눔고딕" panose="020D0604000000000000" pitchFamily="50" charset="-127"/>
                <a:ea typeface="나눔고딕" panose="020D0604000000000000" pitchFamily="50" charset="-127"/>
                <a:cs typeface="Verdana" panose="020B0604030504040204" pitchFamily="34" charset="0"/>
              </a:rPr>
              <a:t>2017</a:t>
            </a:r>
            <a:r>
              <a:rPr kumimoji="0" lang="ko-KR" altLang="en-US" sz="1100" dirty="0" smtClean="0">
                <a:effectLst/>
                <a:latin typeface="나눔고딕" panose="020D0604000000000000" pitchFamily="50" charset="-127"/>
                <a:ea typeface="나눔고딕" panose="020D0604000000000000" pitchFamily="50" charset="-127"/>
                <a:cs typeface="Verdana" panose="020B0604030504040204" pitchFamily="34" charset="0"/>
              </a:rPr>
              <a:t>년 </a:t>
            </a:r>
            <a:r>
              <a:rPr kumimoji="0" lang="en-US" altLang="ko-KR" sz="1100" dirty="0" smtClean="0">
                <a:effectLst/>
                <a:latin typeface="나눔고딕" panose="020D0604000000000000" pitchFamily="50" charset="-127"/>
                <a:ea typeface="나눔고딕" panose="020D0604000000000000" pitchFamily="50" charset="-127"/>
                <a:cs typeface="Verdana" panose="020B0604030504040204" pitchFamily="34" charset="0"/>
              </a:rPr>
              <a:t>19%</a:t>
            </a:r>
            <a:r>
              <a:rPr kumimoji="0" lang="ko-KR" altLang="en-US" sz="1100" dirty="0" smtClean="0">
                <a:effectLst/>
                <a:latin typeface="나눔고딕" panose="020D0604000000000000" pitchFamily="50" charset="-127"/>
                <a:ea typeface="나눔고딕" panose="020D0604000000000000" pitchFamily="50" charset="-127"/>
                <a:cs typeface="Verdana" panose="020B0604030504040204" pitchFamily="34" charset="0"/>
              </a:rPr>
              <a:t>까지 상승하고 있으나 </a:t>
            </a:r>
          </a:p>
          <a:p>
            <a:pPr algn="l" eaLnBrk="1" hangingPunct="1"/>
            <a:endParaRPr kumimoji="0" lang="ko-KR" altLang="en-US" sz="1100" dirty="0" smtClean="0">
              <a:effectLst/>
              <a:latin typeface="나눔고딕" panose="020D0604000000000000" pitchFamily="50" charset="-127"/>
              <a:ea typeface="나눔고딕" panose="020D0604000000000000" pitchFamily="50" charset="-127"/>
              <a:cs typeface="Verdana" panose="020B0604030504040204" pitchFamily="34" charset="0"/>
            </a:endParaRPr>
          </a:p>
          <a:p>
            <a:pPr algn="l" eaLnBrk="1" hangingPunct="1"/>
            <a:r>
              <a:rPr kumimoji="0" lang="ko-KR" altLang="en-US" sz="1100" b="1" dirty="0" smtClean="0">
                <a:effectLst/>
                <a:latin typeface="나눔고딕" panose="020D0604000000000000" pitchFamily="50" charset="-127"/>
                <a:ea typeface="나눔고딕" panose="020D0604000000000000" pitchFamily="50" charset="-127"/>
                <a:cs typeface="Verdana" panose="020B0604030504040204" pitchFamily="34" charset="0"/>
              </a:rPr>
              <a:t>  아직까지 </a:t>
            </a:r>
            <a:r>
              <a:rPr kumimoji="0" lang="en-US" altLang="ko-KR" sz="1100" b="1" dirty="0" smtClean="0">
                <a:effectLst/>
                <a:latin typeface="나눔고딕" panose="020D0604000000000000" pitchFamily="50" charset="-127"/>
                <a:ea typeface="나눔고딕" panose="020D0604000000000000" pitchFamily="50" charset="-127"/>
                <a:cs typeface="Verdana" panose="020B0604030504040204" pitchFamily="34" charset="0"/>
              </a:rPr>
              <a:t>OIS  ACTUATOR</a:t>
            </a:r>
            <a:r>
              <a:rPr kumimoji="0" lang="ko-KR" altLang="en-US" sz="1100" b="1" dirty="0" smtClean="0">
                <a:effectLst/>
                <a:latin typeface="나눔고딕" panose="020D0604000000000000" pitchFamily="50" charset="-127"/>
                <a:ea typeface="나눔고딕" panose="020D0604000000000000" pitchFamily="50" charset="-127"/>
                <a:cs typeface="Verdana" panose="020B0604030504040204" pitchFamily="34" charset="0"/>
              </a:rPr>
              <a:t>는 수율 확보와 양산이 어렵기 때문에 생산업체가 제한적이다</a:t>
            </a:r>
            <a:r>
              <a:rPr kumimoji="0" lang="en-US" altLang="ko-KR" sz="1100" b="1" dirty="0" smtClean="0">
                <a:effectLst/>
                <a:latin typeface="나눔고딕" panose="020D0604000000000000" pitchFamily="50" charset="-127"/>
                <a:ea typeface="나눔고딕" panose="020D0604000000000000" pitchFamily="50" charset="-127"/>
                <a:cs typeface="Verdana" panose="020B0604030504040204" pitchFamily="34" charset="0"/>
              </a:rPr>
              <a:t>.</a:t>
            </a:r>
          </a:p>
        </p:txBody>
      </p:sp>
      <p:sp>
        <p:nvSpPr>
          <p:cNvPr id="25" name="제목 3"/>
          <p:cNvSpPr txBox="1">
            <a:spLocks/>
          </p:cNvSpPr>
          <p:nvPr/>
        </p:nvSpPr>
        <p:spPr bwMode="auto">
          <a:xfrm>
            <a:off x="2483768" y="4940992"/>
            <a:ext cx="1765052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/>
          <a:lstStyle>
            <a:lvl1pPr eaLnBrk="0" hangingPunct="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9pPr>
          </a:lstStyle>
          <a:p>
            <a:pPr algn="l" eaLnBrk="1" hangingPunct="1">
              <a:spcAft>
                <a:spcPts val="1600"/>
              </a:spcAft>
            </a:pPr>
            <a:r>
              <a:rPr lang="ko-KR" altLang="en-US" b="1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제안기술의 </a:t>
            </a:r>
            <a:r>
              <a:rPr lang="en-US" altLang="ko-KR" b="1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KEY</a:t>
            </a:r>
            <a:endParaRPr lang="en-US" altLang="ko-KR" b="1" dirty="0">
              <a:solidFill>
                <a:srgbClr val="00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176" y="3366793"/>
            <a:ext cx="2426294" cy="9982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그림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175" y="1726334"/>
            <a:ext cx="2665996" cy="136681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4" name="타원 33"/>
          <p:cNvSpPr/>
          <p:nvPr/>
        </p:nvSpPr>
        <p:spPr>
          <a:xfrm>
            <a:off x="7456487" y="2290469"/>
            <a:ext cx="566429" cy="61067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왼쪽 화살표 32"/>
          <p:cNvSpPr/>
          <p:nvPr/>
        </p:nvSpPr>
        <p:spPr>
          <a:xfrm rot="16200000">
            <a:off x="7398253" y="2957372"/>
            <a:ext cx="682895" cy="406412"/>
          </a:xfrm>
          <a:prstGeom prst="leftArrow">
            <a:avLst/>
          </a:prstGeom>
          <a:solidFill>
            <a:schemeClr val="bg1"/>
          </a:solidFill>
          <a:ln w="28575" cap="rnd">
            <a:solidFill>
              <a:schemeClr val="accent5">
                <a:lumMod val="75000"/>
              </a:schemeClr>
            </a:solidFill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6" name="제목 3"/>
          <p:cNvSpPr txBox="1">
            <a:spLocks/>
          </p:cNvSpPr>
          <p:nvPr/>
        </p:nvSpPr>
        <p:spPr bwMode="auto">
          <a:xfrm>
            <a:off x="7596336" y="2996952"/>
            <a:ext cx="1243012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/>
          <a:lstStyle>
            <a:lvl1pPr eaLnBrk="0" hangingPunct="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kumimoji="0" lang="en-US" altLang="ko-KR" sz="1300" b="1" dirty="0" smtClean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VCM</a:t>
            </a:r>
            <a:endParaRPr kumimoji="0" lang="en-US" altLang="ko-KR" sz="1300" b="1" dirty="0">
              <a:solidFill>
                <a:srgbClr val="FF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8" name="슬라이드 번호 개체 틀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D6FCB-125A-49A5-9D3E-5771703551ED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7785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2800" dirty="0" smtClean="0"/>
              <a:t>3-1. </a:t>
            </a:r>
            <a:r>
              <a:rPr lang="ko-KR" altLang="en-US" sz="2800" dirty="0" smtClean="0"/>
              <a:t>개발 아이템</a:t>
            </a:r>
            <a:r>
              <a:rPr lang="en-US" altLang="ko-KR" sz="2800" dirty="0" smtClean="0"/>
              <a:t> </a:t>
            </a:r>
            <a:r>
              <a:rPr lang="ko-KR" altLang="en-US" sz="2800" dirty="0" smtClean="0"/>
              <a:t>개요</a:t>
            </a:r>
            <a:endParaRPr lang="ko-KR" altLang="en-US" sz="2800" dirty="0"/>
          </a:p>
        </p:txBody>
      </p:sp>
      <p:sp>
        <p:nvSpPr>
          <p:cNvPr id="5" name="직사각형 4"/>
          <p:cNvSpPr/>
          <p:nvPr/>
        </p:nvSpPr>
        <p:spPr>
          <a:xfrm>
            <a:off x="179512" y="980552"/>
            <a:ext cx="5275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ko-KR" b="1" dirty="0" smtClean="0">
                <a:effectLst/>
              </a:rPr>
              <a:t>: OIS (Optical Image Stabilizer)</a:t>
            </a:r>
            <a:r>
              <a:rPr lang="ko-KR" altLang="en-US" b="1" dirty="0">
                <a:effectLst/>
              </a:rPr>
              <a:t> </a:t>
            </a:r>
            <a:r>
              <a:rPr lang="ko-KR" altLang="en-US" b="1" dirty="0" smtClean="0">
                <a:effectLst/>
              </a:rPr>
              <a:t>경쟁사 제조 방식</a:t>
            </a:r>
            <a:endParaRPr lang="en-US" altLang="ko-KR" b="1" dirty="0">
              <a:effectLst/>
            </a:endParaRPr>
          </a:p>
        </p:txBody>
      </p:sp>
      <p:sp>
        <p:nvSpPr>
          <p:cNvPr id="7" name="모서리가 둥근 직사각형 6"/>
          <p:cNvSpPr/>
          <p:nvPr/>
        </p:nvSpPr>
        <p:spPr>
          <a:xfrm>
            <a:off x="179512" y="1556792"/>
            <a:ext cx="6120680" cy="2520280"/>
          </a:xfrm>
          <a:prstGeom prst="roundRect">
            <a:avLst>
              <a:gd name="adj" fmla="val 8765"/>
            </a:avLst>
          </a:prstGeom>
          <a:solidFill>
            <a:schemeClr val="bg1">
              <a:lumMod val="95000"/>
            </a:schemeClr>
          </a:solidFill>
          <a:ln w="114300">
            <a:solidFill>
              <a:srgbClr val="64BD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1" name="제목 3"/>
          <p:cNvSpPr txBox="1">
            <a:spLocks/>
          </p:cNvSpPr>
          <p:nvPr/>
        </p:nvSpPr>
        <p:spPr bwMode="auto">
          <a:xfrm>
            <a:off x="251520" y="1484784"/>
            <a:ext cx="5976664" cy="3707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t"/>
          <a:lstStyle>
            <a:lvl1pPr eaLnBrk="0" hangingPunct="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9pPr>
          </a:lstStyle>
          <a:p>
            <a:pPr algn="l" eaLnBrk="1" hangingPunct="1"/>
            <a:endParaRPr kumimoji="0" lang="en-US" altLang="ko-KR" sz="1200" dirty="0" smtClean="0">
              <a:effectLst/>
              <a:latin typeface="휴먼명조" panose="02010504000101010101" pitchFamily="2" charset="-127"/>
              <a:ea typeface="휴먼명조" panose="02010504000101010101" pitchFamily="2" charset="-127"/>
              <a:cs typeface="Verdana" panose="020B0604030504040204" pitchFamily="34" charset="0"/>
            </a:endParaRPr>
          </a:p>
          <a:p>
            <a:pPr algn="l" eaLnBrk="1" hangingPunct="1"/>
            <a:r>
              <a:rPr kumimoji="0" lang="en-US" altLang="ko-KR" sz="1200" dirty="0" smtClean="0">
                <a:effectLst/>
                <a:latin typeface="휴먼명조" panose="02010504000101010101" pitchFamily="2" charset="-127"/>
                <a:ea typeface="휴먼명조" panose="02010504000101010101" pitchFamily="2" charset="-127"/>
                <a:cs typeface="Verdana" panose="020B0604030504040204" pitchFamily="34" charset="0"/>
              </a:rPr>
              <a:t>OIS</a:t>
            </a:r>
            <a:r>
              <a:rPr kumimoji="0" lang="ko-KR" altLang="en-US" sz="1200" dirty="0" smtClean="0">
                <a:effectLst/>
                <a:latin typeface="휴먼명조" panose="02010504000101010101" pitchFamily="2" charset="-127"/>
                <a:ea typeface="휴먼명조" panose="02010504000101010101" pitchFamily="2" charset="-127"/>
                <a:cs typeface="Verdana" panose="020B0604030504040204" pitchFamily="34" charset="0"/>
              </a:rPr>
              <a:t>기능을 구현하는 방식은 시프팅</a:t>
            </a:r>
            <a:r>
              <a:rPr kumimoji="0" lang="en-US" altLang="ko-KR" sz="1200" dirty="0" smtClean="0">
                <a:effectLst/>
                <a:latin typeface="휴먼명조" panose="02010504000101010101" pitchFamily="2" charset="-127"/>
                <a:ea typeface="휴먼명조" panose="02010504000101010101" pitchFamily="2" charset="-127"/>
                <a:cs typeface="Verdana" panose="020B0604030504040204" pitchFamily="34" charset="0"/>
              </a:rPr>
              <a:t>(shifting)</a:t>
            </a:r>
            <a:r>
              <a:rPr kumimoji="0" lang="ko-KR" altLang="en-US" sz="1200" dirty="0" smtClean="0">
                <a:effectLst/>
                <a:latin typeface="휴먼명조" panose="02010504000101010101" pitchFamily="2" charset="-127"/>
                <a:ea typeface="휴먼명조" panose="02010504000101010101" pitchFamily="2" charset="-127"/>
                <a:cs typeface="Verdana" panose="020B0604030504040204" pitchFamily="34" charset="0"/>
              </a:rPr>
              <a:t>방법과 틸팅</a:t>
            </a:r>
            <a:r>
              <a:rPr kumimoji="0" lang="en-US" altLang="ko-KR" sz="1200" dirty="0" smtClean="0">
                <a:effectLst/>
                <a:latin typeface="휴먼명조" panose="02010504000101010101" pitchFamily="2" charset="-127"/>
                <a:ea typeface="휴먼명조" panose="02010504000101010101" pitchFamily="2" charset="-127"/>
                <a:cs typeface="Verdana" panose="020B0604030504040204" pitchFamily="34" charset="0"/>
              </a:rPr>
              <a:t>(tilting) </a:t>
            </a:r>
            <a:r>
              <a:rPr kumimoji="0" lang="ko-KR" altLang="en-US" sz="1200" dirty="0" smtClean="0">
                <a:effectLst/>
                <a:latin typeface="휴먼명조" panose="02010504000101010101" pitchFamily="2" charset="-127"/>
                <a:ea typeface="휴먼명조" panose="02010504000101010101" pitchFamily="2" charset="-127"/>
                <a:cs typeface="Verdana" panose="020B0604030504040204" pitchFamily="34" charset="0"/>
              </a:rPr>
              <a:t>방식이 있으며 현행 방법은 각각 </a:t>
            </a:r>
            <a:r>
              <a:rPr kumimoji="0" lang="en-US" altLang="ko-KR" sz="1200" dirty="0">
                <a:effectLst/>
                <a:latin typeface="휴먼명조" panose="02010504000101010101" pitchFamily="2" charset="-127"/>
                <a:ea typeface="휴먼명조" panose="02010504000101010101" pitchFamily="2" charset="-127"/>
                <a:cs typeface="Verdana" panose="020B0604030504040204" pitchFamily="34" charset="0"/>
              </a:rPr>
              <a:t>3</a:t>
            </a:r>
            <a:r>
              <a:rPr kumimoji="0" lang="ko-KR" altLang="en-US" sz="1200" dirty="0" smtClean="0">
                <a:effectLst/>
                <a:latin typeface="휴먼명조" panose="02010504000101010101" pitchFamily="2" charset="-127"/>
                <a:ea typeface="휴먼명조" panose="02010504000101010101" pitchFamily="2" charset="-127"/>
                <a:cs typeface="Verdana" panose="020B0604030504040204" pitchFamily="34" charset="0"/>
              </a:rPr>
              <a:t>개의 </a:t>
            </a:r>
            <a:r>
              <a:rPr kumimoji="0" lang="en-US" altLang="ko-KR" sz="1200" dirty="0" smtClean="0">
                <a:effectLst/>
                <a:latin typeface="휴먼명조" panose="02010504000101010101" pitchFamily="2" charset="-127"/>
                <a:ea typeface="휴먼명조" panose="02010504000101010101" pitchFamily="2" charset="-127"/>
                <a:cs typeface="Verdana" panose="020B0604030504040204" pitchFamily="34" charset="0"/>
              </a:rPr>
              <a:t>35~40</a:t>
            </a:r>
            <a:r>
              <a:rPr kumimoji="0" lang="el-GR" altLang="ko-KR" sz="1200" dirty="0" smtClean="0">
                <a:effectLst/>
                <a:latin typeface="휴먼명조" panose="02010504000101010101" pitchFamily="2" charset="-127"/>
                <a:ea typeface="휴먼명조" panose="02010504000101010101" pitchFamily="2" charset="-127"/>
                <a:cs typeface="Verdana" panose="020B0604030504040204" pitchFamily="34" charset="0"/>
              </a:rPr>
              <a:t>μ</a:t>
            </a:r>
            <a:r>
              <a:rPr kumimoji="0" lang="en-US" altLang="ko-KR" sz="1200" dirty="0" smtClean="0">
                <a:effectLst/>
                <a:latin typeface="휴먼명조" panose="02010504000101010101" pitchFamily="2" charset="-127"/>
                <a:ea typeface="휴먼명조" panose="02010504000101010101" pitchFamily="2" charset="-127"/>
                <a:cs typeface="Verdana" panose="020B0604030504040204" pitchFamily="34" charset="0"/>
              </a:rPr>
              <a:t>m</a:t>
            </a:r>
            <a:r>
              <a:rPr kumimoji="0" lang="ko-KR" altLang="en-US" sz="1200" dirty="0" smtClean="0">
                <a:effectLst/>
                <a:latin typeface="휴먼명조" panose="02010504000101010101" pitchFamily="2" charset="-127"/>
                <a:ea typeface="휴먼명조" panose="02010504000101010101" pitchFamily="2" charset="-127"/>
                <a:cs typeface="Verdana" panose="020B0604030504040204" pitchFamily="34" charset="0"/>
              </a:rPr>
              <a:t>의 극세직경의 </a:t>
            </a:r>
            <a:r>
              <a:rPr kumimoji="0" lang="ko-KR" altLang="en-US" sz="1200" dirty="0" err="1" smtClean="0">
                <a:effectLst/>
                <a:latin typeface="휴먼명조" panose="02010504000101010101" pitchFamily="2" charset="-127"/>
                <a:ea typeface="휴먼명조" panose="02010504000101010101" pitchFamily="2" charset="-127"/>
                <a:cs typeface="Verdana" panose="020B0604030504040204" pitchFamily="34" charset="0"/>
              </a:rPr>
              <a:t>에나멜선을</a:t>
            </a:r>
            <a:r>
              <a:rPr kumimoji="0" lang="ko-KR" altLang="en-US" sz="1200" dirty="0" smtClean="0">
                <a:effectLst/>
                <a:latin typeface="휴먼명조" panose="02010504000101010101" pitchFamily="2" charset="-127"/>
                <a:ea typeface="휴먼명조" panose="02010504000101010101" pitchFamily="2" charset="-127"/>
                <a:cs typeface="Verdana" panose="020B0604030504040204" pitchFamily="34" charset="0"/>
              </a:rPr>
              <a:t> 타원형 루프형태로 </a:t>
            </a:r>
            <a:r>
              <a:rPr kumimoji="0" lang="en-US" altLang="ko-KR" sz="1200" dirty="0" smtClean="0">
                <a:effectLst/>
                <a:latin typeface="휴먼명조" panose="02010504000101010101" pitchFamily="2" charset="-127"/>
                <a:ea typeface="휴먼명조" panose="02010504000101010101" pitchFamily="2" charset="-127"/>
                <a:cs typeface="Verdana" panose="020B0604030504040204" pitchFamily="34" charset="0"/>
              </a:rPr>
              <a:t>80~100</a:t>
            </a:r>
            <a:r>
              <a:rPr kumimoji="0" lang="ko-KR" altLang="en-US" sz="1200" dirty="0" smtClean="0">
                <a:effectLst/>
                <a:latin typeface="휴먼명조" panose="02010504000101010101" pitchFamily="2" charset="-127"/>
                <a:ea typeface="휴먼명조" panose="02010504000101010101" pitchFamily="2" charset="-127"/>
                <a:cs typeface="Verdana" panose="020B0604030504040204" pitchFamily="34" charset="0"/>
              </a:rPr>
              <a:t>회 권선하고 납땜을 하는 방식으로 구현되며</a:t>
            </a:r>
          </a:p>
          <a:p>
            <a:pPr algn="l" eaLnBrk="1" hangingPunct="1"/>
            <a:endParaRPr kumimoji="0" lang="ko-KR" altLang="en-US" sz="1200" dirty="0" smtClean="0">
              <a:effectLst/>
              <a:latin typeface="휴먼명조" panose="02010504000101010101" pitchFamily="2" charset="-127"/>
              <a:ea typeface="휴먼명조" panose="02010504000101010101" pitchFamily="2" charset="-127"/>
              <a:cs typeface="Verdana" panose="020B0604030504040204" pitchFamily="34" charset="0"/>
            </a:endParaRPr>
          </a:p>
          <a:p>
            <a:pPr algn="l" eaLnBrk="1" hangingPunct="1"/>
            <a:r>
              <a:rPr kumimoji="0" lang="ko-KR" altLang="en-US" sz="1200" dirty="0" smtClean="0">
                <a:effectLst/>
                <a:latin typeface="휴먼명조" panose="02010504000101010101" pitchFamily="2" charset="-127"/>
                <a:ea typeface="휴먼명조" panose="02010504000101010101" pitchFamily="2" charset="-127"/>
                <a:cs typeface="Verdana" panose="020B0604030504040204" pitchFamily="34" charset="0"/>
              </a:rPr>
              <a:t>전 세계의 모든 </a:t>
            </a:r>
            <a:r>
              <a:rPr kumimoji="0" lang="en-US" altLang="ko-KR" sz="1200" dirty="0" smtClean="0">
                <a:effectLst/>
                <a:latin typeface="휴먼명조" panose="02010504000101010101" pitchFamily="2" charset="-127"/>
                <a:ea typeface="휴먼명조" panose="02010504000101010101" pitchFamily="2" charset="-127"/>
                <a:cs typeface="Verdana" panose="020B0604030504040204" pitchFamily="34" charset="0"/>
              </a:rPr>
              <a:t>VCM ACTUATOR</a:t>
            </a:r>
            <a:r>
              <a:rPr kumimoji="0" lang="ko-KR" altLang="en-US" sz="1200" dirty="0" smtClean="0">
                <a:effectLst/>
                <a:latin typeface="휴먼명조" panose="02010504000101010101" pitchFamily="2" charset="-127"/>
                <a:ea typeface="휴먼명조" panose="02010504000101010101" pitchFamily="2" charset="-127"/>
                <a:cs typeface="Verdana" panose="020B0604030504040204" pitchFamily="34" charset="0"/>
              </a:rPr>
              <a:t>는 </a:t>
            </a:r>
            <a:r>
              <a:rPr kumimoji="0" lang="en-US" altLang="ko-KR" sz="1200" dirty="0" smtClean="0">
                <a:effectLst/>
                <a:latin typeface="휴먼명조" panose="02010504000101010101" pitchFamily="2" charset="-127"/>
                <a:ea typeface="휴먼명조" panose="02010504000101010101" pitchFamily="2" charset="-127"/>
                <a:cs typeface="Verdana" panose="020B0604030504040204" pitchFamily="34" charset="0"/>
              </a:rPr>
              <a:t>100% </a:t>
            </a:r>
            <a:r>
              <a:rPr kumimoji="0" lang="ko-KR" altLang="en-US" sz="1200" dirty="0" smtClean="0">
                <a:effectLst/>
                <a:latin typeface="휴먼명조" panose="02010504000101010101" pitchFamily="2" charset="-127"/>
                <a:ea typeface="휴먼명조" panose="02010504000101010101" pitchFamily="2" charset="-127"/>
                <a:cs typeface="Verdana" panose="020B0604030504040204" pitchFamily="34" charset="0"/>
              </a:rPr>
              <a:t>에나멜 코일을 사용하고 있고</a:t>
            </a:r>
            <a:r>
              <a:rPr kumimoji="0" lang="en-US" altLang="ko-KR" sz="1200" dirty="0" smtClean="0">
                <a:effectLst/>
                <a:latin typeface="휴먼명조" panose="02010504000101010101" pitchFamily="2" charset="-127"/>
                <a:ea typeface="휴먼명조" panose="02010504000101010101" pitchFamily="2" charset="-127"/>
                <a:cs typeface="Verdana" panose="020B0604030504040204" pitchFamily="34" charset="0"/>
              </a:rPr>
              <a:t>, </a:t>
            </a:r>
            <a:r>
              <a:rPr kumimoji="0" lang="ko-KR" altLang="en-US" sz="1200" dirty="0" smtClean="0">
                <a:effectLst/>
                <a:latin typeface="휴먼명조" panose="02010504000101010101" pitchFamily="2" charset="-127"/>
                <a:ea typeface="휴먼명조" panose="02010504000101010101" pitchFamily="2" charset="-127"/>
                <a:cs typeface="Verdana" panose="020B0604030504040204" pitchFamily="34" charset="0"/>
              </a:rPr>
              <a:t>권선과정을 제외한 </a:t>
            </a:r>
            <a:r>
              <a:rPr kumimoji="0" lang="ko-KR" altLang="en-US" sz="1200" b="1" dirty="0" smtClean="0">
                <a:effectLst/>
                <a:latin typeface="휴먼명조" panose="02010504000101010101" pitchFamily="2" charset="-127"/>
                <a:ea typeface="휴먼명조" panose="02010504000101010101" pitchFamily="2" charset="-127"/>
                <a:cs typeface="Verdana" panose="020B0604030504040204" pitchFamily="34" charset="0"/>
              </a:rPr>
              <a:t>모든 공정</a:t>
            </a:r>
            <a:r>
              <a:rPr kumimoji="0" lang="en-US" altLang="ko-KR" sz="1200" b="1" dirty="0" smtClean="0">
                <a:effectLst/>
                <a:latin typeface="휴먼명조" panose="02010504000101010101" pitchFamily="2" charset="-127"/>
                <a:ea typeface="휴먼명조" panose="02010504000101010101" pitchFamily="2" charset="-127"/>
                <a:cs typeface="Verdana" panose="020B0604030504040204" pitchFamily="34" charset="0"/>
              </a:rPr>
              <a:t>(</a:t>
            </a:r>
            <a:r>
              <a:rPr kumimoji="0" lang="ko-KR" altLang="en-US" sz="1200" b="1" dirty="0" smtClean="0">
                <a:effectLst/>
                <a:latin typeface="휴먼명조" panose="02010504000101010101" pitchFamily="2" charset="-127"/>
                <a:ea typeface="휴먼명조" panose="02010504000101010101" pitchFamily="2" charset="-127"/>
                <a:cs typeface="Verdana" panose="020B0604030504040204" pitchFamily="34" charset="0"/>
              </a:rPr>
              <a:t>제조</a:t>
            </a:r>
            <a:r>
              <a:rPr kumimoji="0" lang="en-US" altLang="ko-KR" sz="1200" b="1" dirty="0" smtClean="0">
                <a:effectLst/>
                <a:latin typeface="휴먼명조" panose="02010504000101010101" pitchFamily="2" charset="-127"/>
                <a:ea typeface="휴먼명조" panose="02010504000101010101" pitchFamily="2" charset="-127"/>
                <a:cs typeface="Verdana" panose="020B0604030504040204" pitchFamily="34" charset="0"/>
              </a:rPr>
              <a:t>/</a:t>
            </a:r>
            <a:r>
              <a:rPr kumimoji="0" lang="ko-KR" altLang="en-US" sz="1200" b="1" dirty="0" smtClean="0">
                <a:effectLst/>
                <a:latin typeface="휴먼명조" panose="02010504000101010101" pitchFamily="2" charset="-127"/>
                <a:ea typeface="휴먼명조" panose="02010504000101010101" pitchFamily="2" charset="-127"/>
                <a:cs typeface="Verdana" panose="020B0604030504040204" pitchFamily="34" charset="0"/>
              </a:rPr>
              <a:t>검사</a:t>
            </a:r>
            <a:r>
              <a:rPr kumimoji="0" lang="en-US" altLang="ko-KR" sz="1200" b="1" dirty="0" smtClean="0">
                <a:effectLst/>
                <a:latin typeface="휴먼명조" panose="02010504000101010101" pitchFamily="2" charset="-127"/>
                <a:ea typeface="휴먼명조" panose="02010504000101010101" pitchFamily="2" charset="-127"/>
                <a:cs typeface="Verdana" panose="020B0604030504040204" pitchFamily="34" charset="0"/>
              </a:rPr>
              <a:t>)</a:t>
            </a:r>
            <a:r>
              <a:rPr kumimoji="0" lang="ko-KR" altLang="en-US" sz="1200" b="1" dirty="0" smtClean="0">
                <a:effectLst/>
                <a:latin typeface="휴먼명조" panose="02010504000101010101" pitchFamily="2" charset="-127"/>
                <a:ea typeface="휴먼명조" panose="02010504000101010101" pitchFamily="2" charset="-127"/>
                <a:cs typeface="Verdana" panose="020B0604030504040204" pitchFamily="34" charset="0"/>
              </a:rPr>
              <a:t>이 현미경을 사용하는 수작업</a:t>
            </a:r>
            <a:r>
              <a:rPr kumimoji="0" lang="ko-KR" altLang="en-US" sz="1200" dirty="0" smtClean="0">
                <a:effectLst/>
                <a:latin typeface="휴먼명조" panose="02010504000101010101" pitchFamily="2" charset="-127"/>
                <a:ea typeface="휴먼명조" panose="02010504000101010101" pitchFamily="2" charset="-127"/>
                <a:cs typeface="Verdana" panose="020B0604030504040204" pitchFamily="34" charset="0"/>
              </a:rPr>
              <a:t>으로 대량 생산 시 극소직경의 에나멜선의 특성상 권선불량</a:t>
            </a:r>
            <a:r>
              <a:rPr kumimoji="0" lang="en-US" altLang="ko-KR" sz="1200" dirty="0" smtClean="0">
                <a:effectLst/>
                <a:latin typeface="휴먼명조" panose="02010504000101010101" pitchFamily="2" charset="-127"/>
                <a:ea typeface="휴먼명조" panose="02010504000101010101" pitchFamily="2" charset="-127"/>
                <a:cs typeface="Verdana" panose="020B0604030504040204" pitchFamily="34" charset="0"/>
              </a:rPr>
              <a:t>, </a:t>
            </a:r>
            <a:r>
              <a:rPr kumimoji="0" lang="ko-KR" altLang="en-US" sz="1200" dirty="0" smtClean="0">
                <a:effectLst/>
                <a:latin typeface="휴먼명조" panose="02010504000101010101" pitchFamily="2" charset="-127"/>
                <a:ea typeface="휴먼명조" panose="02010504000101010101" pitchFamily="2" charset="-127"/>
                <a:cs typeface="Verdana" panose="020B0604030504040204" pitchFamily="34" charset="0"/>
              </a:rPr>
              <a:t>납땜불량</a:t>
            </a:r>
            <a:r>
              <a:rPr kumimoji="0" lang="en-US" altLang="ko-KR" sz="1200" dirty="0" smtClean="0">
                <a:effectLst/>
                <a:latin typeface="휴먼명조" panose="02010504000101010101" pitchFamily="2" charset="-127"/>
                <a:ea typeface="휴먼명조" panose="02010504000101010101" pitchFamily="2" charset="-127"/>
                <a:cs typeface="Verdana" panose="020B0604030504040204" pitchFamily="34" charset="0"/>
              </a:rPr>
              <a:t>, </a:t>
            </a:r>
            <a:r>
              <a:rPr kumimoji="0" lang="ko-KR" altLang="en-US" sz="1200" dirty="0" smtClean="0">
                <a:effectLst/>
                <a:latin typeface="휴먼명조" panose="02010504000101010101" pitchFamily="2" charset="-127"/>
                <a:ea typeface="휴먼명조" panose="02010504000101010101" pitchFamily="2" charset="-127"/>
                <a:cs typeface="Verdana" panose="020B0604030504040204" pitchFamily="34" charset="0"/>
              </a:rPr>
              <a:t>이물 불량 등 </a:t>
            </a:r>
            <a:r>
              <a:rPr kumimoji="0" lang="ko-KR" altLang="en-US" sz="1200" b="1" dirty="0" smtClean="0">
                <a:effectLst/>
                <a:latin typeface="휴먼명조" panose="02010504000101010101" pitchFamily="2" charset="-127"/>
                <a:ea typeface="휴먼명조" panose="02010504000101010101" pitchFamily="2" charset="-127"/>
                <a:cs typeface="Verdana" panose="020B0604030504040204" pitchFamily="34" charset="0"/>
              </a:rPr>
              <a:t>불량률이 매우 높음</a:t>
            </a:r>
            <a:r>
              <a:rPr kumimoji="0" lang="en-US" altLang="ko-KR" sz="1200" b="1" dirty="0" smtClean="0">
                <a:effectLst/>
                <a:latin typeface="휴먼명조" panose="02010504000101010101" pitchFamily="2" charset="-127"/>
                <a:ea typeface="휴먼명조" panose="02010504000101010101" pitchFamily="2" charset="-127"/>
                <a:cs typeface="Verdana" panose="020B0604030504040204" pitchFamily="34" charset="0"/>
              </a:rPr>
              <a:t>. </a:t>
            </a:r>
          </a:p>
          <a:p>
            <a:pPr algn="l" eaLnBrk="1" hangingPunct="1"/>
            <a:endParaRPr kumimoji="0" lang="en-US" altLang="ko-KR" sz="1200" dirty="0" smtClean="0">
              <a:effectLst/>
              <a:latin typeface="휴먼명조" panose="02010504000101010101" pitchFamily="2" charset="-127"/>
              <a:ea typeface="휴먼명조" panose="02010504000101010101" pitchFamily="2" charset="-127"/>
              <a:cs typeface="Verdana" panose="020B0604030504040204" pitchFamily="34" charset="0"/>
            </a:endParaRPr>
          </a:p>
          <a:p>
            <a:pPr algn="l" eaLnBrk="1" hangingPunct="1"/>
            <a:r>
              <a:rPr kumimoji="0" lang="ko-KR" altLang="en-US" sz="1200" dirty="0" smtClean="0">
                <a:effectLst/>
                <a:latin typeface="휴먼명조" panose="02010504000101010101" pitchFamily="2" charset="-127"/>
                <a:ea typeface="휴먼명조" panose="02010504000101010101" pitchFamily="2" charset="-127"/>
                <a:cs typeface="Verdana" panose="020B0604030504040204" pitchFamily="34" charset="0"/>
              </a:rPr>
              <a:t>당사는 소재변경</a:t>
            </a:r>
            <a:r>
              <a:rPr kumimoji="0" lang="en-US" altLang="ko-KR" sz="1200" dirty="0" smtClean="0">
                <a:effectLst/>
                <a:latin typeface="휴먼명조" panose="02010504000101010101" pitchFamily="2" charset="-127"/>
                <a:ea typeface="휴먼명조" panose="02010504000101010101" pitchFamily="2" charset="-127"/>
                <a:cs typeface="Verdana" panose="020B0604030504040204" pitchFamily="34" charset="0"/>
              </a:rPr>
              <a:t>, </a:t>
            </a:r>
            <a:r>
              <a:rPr kumimoji="0" lang="ko-KR" altLang="en-US" sz="1200" dirty="0" smtClean="0">
                <a:effectLst/>
                <a:latin typeface="휴먼명조" panose="02010504000101010101" pitchFamily="2" charset="-127"/>
                <a:ea typeface="휴먼명조" panose="02010504000101010101" pitchFamily="2" charset="-127"/>
                <a:cs typeface="Verdana" panose="020B0604030504040204" pitchFamily="34" charset="0"/>
              </a:rPr>
              <a:t>제조공정 단순화</a:t>
            </a:r>
            <a:r>
              <a:rPr kumimoji="0" lang="en-US" altLang="ko-KR" sz="1200" dirty="0" smtClean="0">
                <a:effectLst/>
                <a:latin typeface="휴먼명조" panose="02010504000101010101" pitchFamily="2" charset="-127"/>
                <a:ea typeface="휴먼명조" panose="02010504000101010101" pitchFamily="2" charset="-127"/>
                <a:cs typeface="Verdana" panose="020B0604030504040204" pitchFamily="34" charset="0"/>
              </a:rPr>
              <a:t>, </a:t>
            </a:r>
            <a:r>
              <a:rPr kumimoji="0" lang="ko-KR" altLang="en-US" sz="1200" dirty="0" smtClean="0">
                <a:effectLst/>
                <a:latin typeface="휴먼명조" panose="02010504000101010101" pitchFamily="2" charset="-127"/>
                <a:ea typeface="휴먼명조" panose="02010504000101010101" pitchFamily="2" charset="-127"/>
                <a:cs typeface="Verdana" panose="020B0604030504040204" pitchFamily="34" charset="0"/>
              </a:rPr>
              <a:t>불량률 최소화</a:t>
            </a:r>
            <a:r>
              <a:rPr kumimoji="0" lang="en-US" altLang="ko-KR" sz="1200" dirty="0" smtClean="0">
                <a:effectLst/>
                <a:latin typeface="휴먼명조" panose="02010504000101010101" pitchFamily="2" charset="-127"/>
                <a:ea typeface="휴먼명조" panose="02010504000101010101" pitchFamily="2" charset="-127"/>
                <a:cs typeface="Verdana" panose="020B0604030504040204" pitchFamily="34" charset="0"/>
              </a:rPr>
              <a:t>,</a:t>
            </a:r>
            <a:r>
              <a:rPr kumimoji="0" lang="ko-KR" altLang="en-US" sz="1200" dirty="0" smtClean="0">
                <a:effectLst/>
                <a:latin typeface="휴먼명조" panose="02010504000101010101" pitchFamily="2" charset="-127"/>
                <a:ea typeface="휴먼명조" panose="02010504000101010101" pitchFamily="2" charset="-127"/>
                <a:cs typeface="Verdana" panose="020B0604030504040204" pitchFamily="34" charset="0"/>
              </a:rPr>
              <a:t>생산자동화로 기술적</a:t>
            </a:r>
            <a:r>
              <a:rPr kumimoji="0" lang="en-US" altLang="ko-KR" sz="1200" dirty="0" smtClean="0">
                <a:effectLst/>
                <a:latin typeface="휴먼명조" panose="02010504000101010101" pitchFamily="2" charset="-127"/>
                <a:ea typeface="휴먼명조" panose="02010504000101010101" pitchFamily="2" charset="-127"/>
                <a:cs typeface="Verdana" panose="020B0604030504040204" pitchFamily="34" charset="0"/>
              </a:rPr>
              <a:t>, </a:t>
            </a:r>
            <a:r>
              <a:rPr kumimoji="0" lang="ko-KR" altLang="en-US" sz="1200" dirty="0" smtClean="0">
                <a:effectLst/>
                <a:latin typeface="휴먼명조" panose="02010504000101010101" pitchFamily="2" charset="-127"/>
                <a:ea typeface="휴먼명조" panose="02010504000101010101" pitchFamily="2" charset="-127"/>
                <a:cs typeface="Verdana" panose="020B0604030504040204" pitchFamily="34" charset="0"/>
              </a:rPr>
              <a:t>사업적   경쟁력을 확보할 수 있는 방안을 만들고자 </a:t>
            </a:r>
            <a:r>
              <a:rPr kumimoji="0" lang="ko-KR" altLang="en-US" sz="1200" b="1" dirty="0" smtClean="0">
                <a:effectLst/>
                <a:latin typeface="휴먼명조" panose="02010504000101010101" pitchFamily="2" charset="-127"/>
                <a:ea typeface="휴먼명조" panose="02010504000101010101" pitchFamily="2" charset="-127"/>
                <a:cs typeface="Verdana" panose="020B0604030504040204" pitchFamily="34" charset="0"/>
              </a:rPr>
              <a:t>소재 대체와 제조 공정을 혁신한 </a:t>
            </a:r>
            <a:r>
              <a:rPr kumimoji="0" lang="en-US" altLang="ko-KR" sz="1200" b="1" dirty="0" smtClean="0">
                <a:effectLst/>
                <a:latin typeface="휴먼명조" panose="02010504000101010101" pitchFamily="2" charset="-127"/>
                <a:ea typeface="휴먼명조" panose="02010504000101010101" pitchFamily="2" charset="-127"/>
                <a:cs typeface="Verdana" panose="020B0604030504040204" pitchFamily="34" charset="0"/>
              </a:rPr>
              <a:t>Multi layer printed circuit board (M-PCB)</a:t>
            </a:r>
            <a:r>
              <a:rPr kumimoji="0" lang="ko-KR" altLang="en-US" sz="1200" b="1" dirty="0" smtClean="0">
                <a:effectLst/>
                <a:latin typeface="휴먼명조" panose="02010504000101010101" pitchFamily="2" charset="-127"/>
                <a:ea typeface="휴먼명조" panose="02010504000101010101" pitchFamily="2" charset="-127"/>
                <a:cs typeface="Verdana" panose="020B0604030504040204" pitchFamily="34" charset="0"/>
              </a:rPr>
              <a:t>방식의 “패턴코일”과 자동화를 위한 “모듈화”</a:t>
            </a:r>
            <a:r>
              <a:rPr kumimoji="0" lang="ko-KR" altLang="en-US" sz="1200" dirty="0" smtClean="0">
                <a:effectLst/>
                <a:latin typeface="휴먼명조" panose="02010504000101010101" pitchFamily="2" charset="-127"/>
                <a:ea typeface="휴먼명조" panose="02010504000101010101" pitchFamily="2" charset="-127"/>
                <a:cs typeface="Verdana" panose="020B0604030504040204" pitchFamily="34" charset="0"/>
              </a:rPr>
              <a:t> 방식으로 위와 같은 문제점들을 해결하려는 기술적 시도를 하고 있다</a:t>
            </a:r>
            <a:r>
              <a:rPr kumimoji="0" lang="en-US" altLang="ko-KR" sz="1200" dirty="0" smtClean="0">
                <a:effectLst/>
                <a:latin typeface="휴먼명조" panose="02010504000101010101" pitchFamily="2" charset="-127"/>
                <a:ea typeface="휴먼명조" panose="02010504000101010101" pitchFamily="2" charset="-127"/>
                <a:cs typeface="Verdana" panose="020B0604030504040204" pitchFamily="34" charset="0"/>
              </a:rPr>
              <a:t>.</a:t>
            </a:r>
          </a:p>
        </p:txBody>
      </p:sp>
      <p:sp>
        <p:nvSpPr>
          <p:cNvPr id="25" name="제목 3"/>
          <p:cNvSpPr txBox="1">
            <a:spLocks/>
          </p:cNvSpPr>
          <p:nvPr/>
        </p:nvSpPr>
        <p:spPr bwMode="auto">
          <a:xfrm>
            <a:off x="395536" y="4941168"/>
            <a:ext cx="5832648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/>
          <a:lstStyle>
            <a:lvl1pPr eaLnBrk="0" hangingPunct="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9pPr>
          </a:lstStyle>
          <a:p>
            <a:pPr algn="l" eaLnBrk="1" hangingPunct="1">
              <a:spcAft>
                <a:spcPts val="1600"/>
              </a:spcAft>
            </a:pPr>
            <a:endParaRPr lang="en-US" altLang="ko-KR" sz="1600" b="1" dirty="0">
              <a:solidFill>
                <a:srgbClr val="000000"/>
              </a:solidFill>
              <a:effectLst/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pSp>
        <p:nvGrpSpPr>
          <p:cNvPr id="17" name="그룹 16"/>
          <p:cNvGrpSpPr/>
          <p:nvPr/>
        </p:nvGrpSpPr>
        <p:grpSpPr>
          <a:xfrm rot="5400000">
            <a:off x="2197606" y="2998822"/>
            <a:ext cx="2304256" cy="4892804"/>
            <a:chOff x="6989946" y="2060574"/>
            <a:chExt cx="2501499" cy="5174218"/>
          </a:xfrm>
        </p:grpSpPr>
        <p:pic>
          <p:nvPicPr>
            <p:cNvPr id="43" name="Picture 114" descr="0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85" t="17435" r="63379"/>
            <a:stretch>
              <a:fillRect/>
            </a:stretch>
          </p:blipFill>
          <p:spPr bwMode="auto">
            <a:xfrm>
              <a:off x="6989946" y="2060574"/>
              <a:ext cx="2501499" cy="5174218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_x259614000" descr="EMB00002384223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7117488" y="2556384"/>
              <a:ext cx="2246414" cy="1407093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prstDash val="soli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8" name="슬라이드 번호 개체 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D6FCB-125A-49A5-9D3E-5771703551ED}" type="slidenum">
              <a:rPr lang="ko-KR" altLang="en-US" smtClean="0"/>
              <a:t>6</a:t>
            </a:fld>
            <a:endParaRPr lang="ko-KR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0311" y="2636911"/>
            <a:ext cx="2281471" cy="3960441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397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852936"/>
            <a:ext cx="1966918" cy="1514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모서리가 둥근 직사각형 11"/>
          <p:cNvSpPr/>
          <p:nvPr/>
        </p:nvSpPr>
        <p:spPr>
          <a:xfrm>
            <a:off x="611560" y="980728"/>
            <a:ext cx="7848872" cy="5400600"/>
          </a:xfrm>
          <a:prstGeom prst="roundRect">
            <a:avLst>
              <a:gd name="adj" fmla="val 8765"/>
            </a:avLst>
          </a:prstGeom>
          <a:solidFill>
            <a:schemeClr val="bg1">
              <a:lumMod val="95000"/>
            </a:schemeClr>
          </a:solidFill>
          <a:ln w="114300">
            <a:solidFill>
              <a:srgbClr val="64BD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l"/>
            <a:endParaRPr lang="en-US" altLang="ko-KR" sz="1400" b="1" dirty="0" smtClean="0">
              <a:solidFill>
                <a:prstClr val="black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lvl="0" algn="l"/>
            <a:r>
              <a:rPr lang="en-US" altLang="ko-KR" sz="1400" b="1" dirty="0" smtClean="0">
                <a:solidFill>
                  <a:prstClr val="black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1) </a:t>
            </a:r>
            <a:r>
              <a:rPr lang="ko-KR" altLang="en-US" sz="1400" b="1" dirty="0">
                <a:solidFill>
                  <a:prstClr val="black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소재대체</a:t>
            </a:r>
            <a:r>
              <a:rPr lang="en-US" altLang="ko-KR" sz="1400" b="1" dirty="0">
                <a:solidFill>
                  <a:prstClr val="black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: </a:t>
            </a:r>
            <a:r>
              <a:rPr lang="ko-KR" altLang="en-US" sz="1400" b="1" dirty="0">
                <a:solidFill>
                  <a:prstClr val="black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에나멜코일 </a:t>
            </a:r>
            <a:r>
              <a:rPr lang="en-US" altLang="ko-KR" sz="1400" b="1" dirty="0">
                <a:solidFill>
                  <a:prstClr val="black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--&gt;“</a:t>
            </a:r>
            <a:r>
              <a:rPr lang="ko-KR" altLang="en-US" sz="1400" b="1" dirty="0">
                <a:solidFill>
                  <a:prstClr val="black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패턴코일”로  원천적 불량 원인 제거</a:t>
            </a:r>
            <a:r>
              <a:rPr lang="en-US" altLang="ko-KR" sz="1200" b="1" dirty="0">
                <a:solidFill>
                  <a:prstClr val="black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.</a:t>
            </a:r>
            <a:endParaRPr lang="ko-KR" altLang="en-US" sz="1200" dirty="0">
              <a:solidFill>
                <a:prstClr val="black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lvl="0" algn="l" latinLnBrk="0"/>
            <a:r>
              <a:rPr lang="en-US" altLang="ko-KR" sz="1200" dirty="0">
                <a:solidFill>
                  <a:prstClr val="black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en-US" altLang="ko-KR" sz="1200" dirty="0" smtClean="0">
                <a:solidFill>
                  <a:prstClr val="black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-VCM </a:t>
            </a:r>
            <a:r>
              <a:rPr lang="ko-KR" altLang="en-US" sz="1200" dirty="0" err="1">
                <a:solidFill>
                  <a:prstClr val="black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엑츄에이터를</a:t>
            </a:r>
            <a:r>
              <a:rPr lang="ko-KR" altLang="en-US" sz="1200" dirty="0">
                <a:solidFill>
                  <a:prstClr val="black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 제조하는 현행 방법은 머리카락의 </a:t>
            </a:r>
            <a:r>
              <a:rPr lang="en-US" altLang="ko-KR" sz="1200" dirty="0">
                <a:solidFill>
                  <a:prstClr val="black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1/4 </a:t>
            </a:r>
            <a:r>
              <a:rPr lang="ko-KR" altLang="en-US" sz="1200" dirty="0">
                <a:solidFill>
                  <a:prstClr val="black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굵기의 </a:t>
            </a:r>
            <a:r>
              <a:rPr lang="ko-KR" altLang="en-US" sz="1200" dirty="0" smtClean="0">
                <a:solidFill>
                  <a:prstClr val="black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직경</a:t>
            </a:r>
            <a:r>
              <a:rPr lang="en-US" altLang="ko-KR" sz="1200" dirty="0" smtClean="0">
                <a:solidFill>
                  <a:prstClr val="black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en-US" altLang="ko-KR" sz="1200" dirty="0">
                <a:solidFill>
                  <a:prstClr val="black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35~40μm</a:t>
            </a:r>
            <a:r>
              <a:rPr lang="ko-KR" altLang="en-US" sz="1200" dirty="0">
                <a:solidFill>
                  <a:prstClr val="black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의 에나멜 선을 </a:t>
            </a:r>
            <a:r>
              <a:rPr lang="ko-KR" altLang="en-US" sz="1200" dirty="0" smtClean="0">
                <a:solidFill>
                  <a:prstClr val="black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  </a:t>
            </a:r>
            <a:endParaRPr lang="en-US" altLang="ko-KR" sz="1200" dirty="0" smtClean="0">
              <a:solidFill>
                <a:prstClr val="black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lvl="0" algn="l" latinLnBrk="0"/>
            <a:r>
              <a:rPr lang="en-US" altLang="ko-KR" sz="1200" dirty="0">
                <a:solidFill>
                  <a:prstClr val="black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ko-KR" altLang="en-US" sz="1200" dirty="0" smtClean="0">
                <a:solidFill>
                  <a:prstClr val="black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권선하여 </a:t>
            </a:r>
            <a:r>
              <a:rPr lang="ko-KR" altLang="en-US" sz="1200" dirty="0">
                <a:solidFill>
                  <a:prstClr val="black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만들며</a:t>
            </a:r>
            <a:r>
              <a:rPr lang="en-US" altLang="ko-KR" sz="1200" dirty="0">
                <a:solidFill>
                  <a:prstClr val="black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200" dirty="0">
                <a:solidFill>
                  <a:prstClr val="black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극소직경의 에나멜선의 </a:t>
            </a:r>
            <a:r>
              <a:rPr lang="ko-KR" altLang="en-US" sz="1200" dirty="0" smtClean="0">
                <a:solidFill>
                  <a:prstClr val="black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특성상</a:t>
            </a:r>
            <a:r>
              <a:rPr lang="en-US" altLang="ko-KR" sz="1200" dirty="0" smtClean="0">
                <a:solidFill>
                  <a:prstClr val="black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ko-KR" altLang="en-US" sz="1200" dirty="0">
                <a:solidFill>
                  <a:prstClr val="black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권선불량</a:t>
            </a:r>
            <a:r>
              <a:rPr lang="en-US" altLang="ko-KR" sz="1200" dirty="0">
                <a:solidFill>
                  <a:prstClr val="black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200" dirty="0">
                <a:solidFill>
                  <a:prstClr val="black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단선불량</a:t>
            </a:r>
            <a:r>
              <a:rPr lang="en-US" altLang="ko-KR" sz="1200" dirty="0">
                <a:solidFill>
                  <a:prstClr val="black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200" dirty="0">
                <a:solidFill>
                  <a:prstClr val="black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납땜불량 및 이물에 의한 불량 등 </a:t>
            </a:r>
            <a:endParaRPr lang="en-US" altLang="ko-KR" sz="1200" dirty="0" smtClean="0">
              <a:solidFill>
                <a:prstClr val="black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lvl="0" algn="l" latinLnBrk="0"/>
            <a:r>
              <a:rPr lang="en-US" altLang="ko-KR" sz="1200" dirty="0">
                <a:solidFill>
                  <a:prstClr val="black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en-US" altLang="ko-KR" sz="1200" dirty="0" smtClean="0">
                <a:solidFill>
                  <a:prstClr val="black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100</a:t>
            </a:r>
            <a:r>
              <a:rPr lang="en-US" altLang="ko-KR" sz="1200" dirty="0">
                <a:solidFill>
                  <a:prstClr val="black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% </a:t>
            </a:r>
            <a:r>
              <a:rPr lang="ko-KR" altLang="en-US" sz="1200" dirty="0">
                <a:solidFill>
                  <a:prstClr val="black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모두 </a:t>
            </a:r>
            <a:r>
              <a:rPr lang="ko-KR" altLang="en-US" sz="1200" dirty="0" smtClean="0">
                <a:solidFill>
                  <a:prstClr val="black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해결하기</a:t>
            </a:r>
            <a:r>
              <a:rPr lang="en-US" altLang="ko-KR" sz="1200" dirty="0" smtClean="0">
                <a:solidFill>
                  <a:prstClr val="black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ko-KR" altLang="en-US" sz="1200" dirty="0">
                <a:solidFill>
                  <a:prstClr val="black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불가능한 근본적 문제점을 내포하고 있다</a:t>
            </a:r>
            <a:r>
              <a:rPr lang="en-US" altLang="ko-KR" sz="1200" dirty="0">
                <a:solidFill>
                  <a:prstClr val="black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. </a:t>
            </a:r>
            <a:endParaRPr lang="ko-KR" altLang="en-US" sz="1200" dirty="0">
              <a:solidFill>
                <a:prstClr val="black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lvl="0" algn="l" latinLnBrk="0"/>
            <a:r>
              <a:rPr lang="ko-KR" altLang="en-US" sz="1200" dirty="0" smtClean="0">
                <a:solidFill>
                  <a:prstClr val="black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 또한 </a:t>
            </a:r>
            <a:r>
              <a:rPr lang="ko-KR" altLang="en-US" sz="1200" b="1" dirty="0">
                <a:solidFill>
                  <a:prstClr val="black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제조공정뿐만 아니라 검사공정에서도 사람에 의한 전수검사를 거쳐야 </a:t>
            </a:r>
            <a:r>
              <a:rPr lang="ko-KR" altLang="en-US" sz="1200" b="1" dirty="0" smtClean="0">
                <a:solidFill>
                  <a:prstClr val="black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하는 </a:t>
            </a:r>
            <a:r>
              <a:rPr lang="ko-KR" altLang="en-US" sz="1200" b="1" dirty="0">
                <a:solidFill>
                  <a:prstClr val="black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과정이 필수적이다</a:t>
            </a:r>
            <a:r>
              <a:rPr lang="en-US" altLang="ko-KR" sz="1200" dirty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.</a:t>
            </a:r>
          </a:p>
          <a:p>
            <a:pPr lvl="0" latinLnBrk="0"/>
            <a:endParaRPr lang="ko-KR" altLang="en-US" sz="1400" dirty="0">
              <a:solidFill>
                <a:prstClr val="black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ko-KR" altLang="en-US" dirty="0">
              <a:effectLst/>
            </a:endParaRPr>
          </a:p>
          <a:p>
            <a:pPr lvl="0"/>
            <a:endParaRPr lang="en-US" altLang="ko-KR" sz="1200" dirty="0" smtClean="0">
              <a:solidFill>
                <a:prstClr val="black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lvl="0"/>
            <a:endParaRPr lang="en-US" altLang="ko-KR" sz="1200" b="1" dirty="0" smtClean="0">
              <a:solidFill>
                <a:prstClr val="black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lvl="0"/>
            <a:r>
              <a:rPr lang="en-US" altLang="ko-KR" sz="1200" b="1" dirty="0" smtClean="0">
                <a:solidFill>
                  <a:prstClr val="black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(</a:t>
            </a:r>
            <a:r>
              <a:rPr lang="en-US" altLang="ko-KR" sz="1200" b="1" dirty="0" err="1">
                <a:solidFill>
                  <a:prstClr val="black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기존</a:t>
            </a:r>
            <a:r>
              <a:rPr lang="en-US" altLang="ko-KR" sz="1200" b="1" dirty="0">
                <a:solidFill>
                  <a:prstClr val="black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en-US" altLang="ko-KR" sz="1200" b="1" dirty="0" err="1">
                <a:solidFill>
                  <a:prstClr val="black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제품</a:t>
            </a:r>
            <a:r>
              <a:rPr lang="en-US" altLang="ko-KR" sz="1200" b="1" dirty="0">
                <a:solidFill>
                  <a:prstClr val="black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)                         </a:t>
            </a:r>
            <a:r>
              <a:rPr lang="en-US" altLang="ko-KR" sz="1200" b="1" dirty="0" smtClean="0">
                <a:solidFill>
                  <a:prstClr val="black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  (</a:t>
            </a:r>
            <a:r>
              <a:rPr lang="en-US" altLang="ko-KR" sz="1200" b="1" dirty="0" err="1">
                <a:solidFill>
                  <a:prstClr val="black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당사</a:t>
            </a:r>
            <a:r>
              <a:rPr lang="en-US" altLang="ko-KR" sz="1200" b="1" dirty="0">
                <a:solidFill>
                  <a:prstClr val="black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en-US" altLang="ko-KR" sz="1200" b="1" dirty="0" err="1">
                <a:solidFill>
                  <a:prstClr val="black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개발품</a:t>
            </a:r>
            <a:r>
              <a:rPr lang="en-US" altLang="ko-KR" sz="1200" dirty="0" smtClean="0">
                <a:solidFill>
                  <a:prstClr val="black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)</a:t>
            </a:r>
          </a:p>
          <a:p>
            <a:pPr lvl="0"/>
            <a:endParaRPr lang="en-US" altLang="ko-KR" sz="1200" dirty="0">
              <a:solidFill>
                <a:prstClr val="black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algn="just" latinLnBrk="0"/>
            <a:r>
              <a:rPr lang="en-US" altLang="ko-KR" sz="1600" dirty="0">
                <a:solidFill>
                  <a:schemeClr val="tx1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en-US" altLang="ko-KR" sz="1600" b="1" dirty="0" smtClean="0">
                <a:solidFill>
                  <a:schemeClr val="tx1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2)</a:t>
            </a:r>
            <a:r>
              <a:rPr lang="ko-KR" altLang="en-US" sz="1600" b="1" dirty="0" smtClean="0">
                <a:solidFill>
                  <a:schemeClr val="tx1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공정변경</a:t>
            </a:r>
            <a:r>
              <a:rPr lang="en-US" altLang="ko-KR" sz="1600" b="1" dirty="0">
                <a:solidFill>
                  <a:schemeClr val="tx1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: </a:t>
            </a:r>
            <a:r>
              <a:rPr lang="ko-KR" altLang="en-US" sz="1600" b="1" dirty="0">
                <a:solidFill>
                  <a:schemeClr val="tx1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수작업</a:t>
            </a:r>
            <a:r>
              <a:rPr lang="en-US" altLang="ko-KR" sz="1600" b="1" dirty="0">
                <a:solidFill>
                  <a:schemeClr val="tx1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--&gt;“</a:t>
            </a:r>
            <a:r>
              <a:rPr lang="ko-KR" altLang="en-US" sz="1600" b="1" dirty="0">
                <a:solidFill>
                  <a:schemeClr val="tx1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모듈화”에 의한 생산자동화로 생산단가 하락</a:t>
            </a:r>
            <a:r>
              <a:rPr lang="en-US" altLang="ko-KR" sz="1600" b="1" dirty="0">
                <a:solidFill>
                  <a:schemeClr val="tx1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.</a:t>
            </a:r>
          </a:p>
          <a:p>
            <a:pPr lvl="0" algn="l"/>
            <a:r>
              <a:rPr lang="ko-KR" altLang="en-US" sz="1200" dirty="0">
                <a:solidFill>
                  <a:schemeClr val="tx1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   해당 기술은 위와 같은 문제점들을 해결하려는 기술적 시도로서</a:t>
            </a:r>
            <a:r>
              <a:rPr lang="en-US" altLang="ko-KR" sz="1200" dirty="0">
                <a:solidFill>
                  <a:schemeClr val="tx1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200" dirty="0">
                <a:solidFill>
                  <a:schemeClr val="tx1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소재 뿐만 아니라 제조 방법을 </a:t>
            </a:r>
            <a:endParaRPr lang="en-US" altLang="ko-KR" sz="1200" dirty="0">
              <a:solidFill>
                <a:schemeClr val="tx1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lvl="0" algn="l"/>
            <a:r>
              <a:rPr lang="en-US" altLang="ko-KR" sz="1200" dirty="0">
                <a:solidFill>
                  <a:schemeClr val="tx1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   </a:t>
            </a:r>
            <a:r>
              <a:rPr lang="ko-KR" altLang="en-US" sz="1200" dirty="0">
                <a:solidFill>
                  <a:schemeClr val="tx1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혁신한 </a:t>
            </a:r>
            <a:r>
              <a:rPr lang="en-US" altLang="ko-KR" sz="1200" dirty="0">
                <a:solidFill>
                  <a:schemeClr val="tx1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Multi layer printed circuit(M-PCB)</a:t>
            </a:r>
            <a:r>
              <a:rPr lang="ko-KR" altLang="en-US" sz="1200" dirty="0">
                <a:solidFill>
                  <a:schemeClr val="tx1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방식의 “패턴코일”과 자동화를 위한 “</a:t>
            </a:r>
            <a:r>
              <a:rPr lang="ko-KR" altLang="en-US" sz="1200" dirty="0" smtClean="0">
                <a:solidFill>
                  <a:schemeClr val="tx1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모듈</a:t>
            </a:r>
            <a:r>
              <a:rPr lang="ko-KR" altLang="en-US" sz="1200" dirty="0">
                <a:solidFill>
                  <a:schemeClr val="tx1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화</a:t>
            </a:r>
            <a:r>
              <a:rPr lang="ko-KR" altLang="en-US" sz="1200" dirty="0" smtClean="0">
                <a:solidFill>
                  <a:schemeClr val="tx1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”방식을 </a:t>
            </a:r>
            <a:endParaRPr lang="en-US" altLang="ko-KR" sz="1200" dirty="0">
              <a:solidFill>
                <a:schemeClr val="tx1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lvl="0" algn="l"/>
            <a:r>
              <a:rPr lang="en-US" altLang="ko-KR" sz="1200" dirty="0">
                <a:solidFill>
                  <a:schemeClr val="tx1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   </a:t>
            </a:r>
            <a:r>
              <a:rPr lang="ko-KR" altLang="en-US" sz="1200" dirty="0">
                <a:solidFill>
                  <a:schemeClr val="tx1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제안한 것이며 자동화로 인한 대량 생산이 가능하기 때문에 기존의 수작업에 의한 비용 상승</a:t>
            </a:r>
            <a:r>
              <a:rPr lang="en-US" altLang="ko-KR" sz="1200" dirty="0">
                <a:solidFill>
                  <a:schemeClr val="tx1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200" dirty="0">
                <a:solidFill>
                  <a:schemeClr val="tx1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불량률   </a:t>
            </a:r>
            <a:endParaRPr lang="en-US" altLang="ko-KR" sz="1200" dirty="0">
              <a:solidFill>
                <a:schemeClr val="tx1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lvl="0" algn="l"/>
            <a:r>
              <a:rPr lang="en-US" altLang="ko-KR" sz="1200" dirty="0">
                <a:solidFill>
                  <a:schemeClr val="tx1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   </a:t>
            </a:r>
            <a:r>
              <a:rPr lang="ko-KR" altLang="en-US" sz="1200" dirty="0">
                <a:solidFill>
                  <a:schemeClr val="tx1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상승 문제를 동시에 해결하고자 하는 기술 개발이다</a:t>
            </a:r>
            <a:endParaRPr lang="en-US" altLang="ko-KR" sz="1200" dirty="0">
              <a:solidFill>
                <a:schemeClr val="tx1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lvl="0"/>
            <a:endParaRPr lang="en-US" altLang="ko-KR" sz="1200" dirty="0" smtClean="0">
              <a:solidFill>
                <a:prstClr val="black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lvl="0"/>
            <a:endParaRPr lang="en-US" altLang="ko-KR" sz="1200" dirty="0">
              <a:solidFill>
                <a:prstClr val="black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lvl="0"/>
            <a:endParaRPr lang="en-US" altLang="ko-KR" sz="1200" dirty="0" smtClean="0">
              <a:solidFill>
                <a:prstClr val="black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lvl="0"/>
            <a:endParaRPr lang="en-US" altLang="ko-KR" sz="1200" dirty="0">
              <a:solidFill>
                <a:prstClr val="black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lvl="0"/>
            <a:endParaRPr lang="en-US" altLang="ko-KR" sz="1200" dirty="0" smtClean="0">
              <a:solidFill>
                <a:prstClr val="black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lvl="0"/>
            <a:r>
              <a:rPr lang="en-US" altLang="ko-KR" sz="1200" dirty="0" smtClean="0">
                <a:solidFill>
                  <a:schemeClr val="tx1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en-US" altLang="ko-KR" sz="1200" dirty="0">
                <a:solidFill>
                  <a:schemeClr val="tx1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(</a:t>
            </a:r>
            <a:r>
              <a:rPr lang="ko-KR" altLang="en-US" sz="1200" b="1" dirty="0">
                <a:solidFill>
                  <a:schemeClr val="tx1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기존 제품</a:t>
            </a:r>
            <a:r>
              <a:rPr lang="en-US" altLang="ko-KR" sz="1200" b="1" dirty="0">
                <a:solidFill>
                  <a:schemeClr val="tx1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)                              (</a:t>
            </a:r>
            <a:r>
              <a:rPr lang="ko-KR" altLang="en-US" sz="1200" b="1" dirty="0">
                <a:solidFill>
                  <a:schemeClr val="tx1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당사 </a:t>
            </a:r>
            <a:r>
              <a:rPr lang="ko-KR" altLang="en-US" sz="1200" b="1" dirty="0" smtClean="0">
                <a:solidFill>
                  <a:schemeClr val="tx1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개발품</a:t>
            </a:r>
            <a:endParaRPr lang="en-US" altLang="ko-KR" sz="1400" dirty="0" smtClean="0">
              <a:solidFill>
                <a:prstClr val="black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algn="l"/>
            <a:r>
              <a:rPr lang="en-US" altLang="ko-KR" sz="1400" dirty="0" smtClean="0">
                <a:solidFill>
                  <a:prstClr val="black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(</a:t>
            </a:r>
            <a:r>
              <a:rPr lang="ko-KR" altLang="en-US" sz="1400" dirty="0" smtClean="0">
                <a:solidFill>
                  <a:prstClr val="black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참고</a:t>
            </a:r>
            <a:r>
              <a:rPr lang="en-US" altLang="ko-KR" sz="1400" dirty="0" smtClean="0">
                <a:solidFill>
                  <a:prstClr val="black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)</a:t>
            </a:r>
            <a:r>
              <a:rPr lang="ko-KR" altLang="en-US" sz="1400" b="1" dirty="0" smtClean="0">
                <a:solidFill>
                  <a:prstClr val="black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기술 </a:t>
            </a:r>
            <a:r>
              <a:rPr lang="ko-KR" altLang="en-US" sz="1400" b="1" dirty="0" err="1">
                <a:solidFill>
                  <a:prstClr val="black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파급력</a:t>
            </a:r>
            <a:endParaRPr lang="ko-KR" altLang="en-US" sz="1400" b="1" dirty="0">
              <a:solidFill>
                <a:prstClr val="black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algn="l"/>
            <a:r>
              <a:rPr lang="en-US" altLang="ko-KR" sz="1200" b="1" dirty="0">
                <a:solidFill>
                  <a:prstClr val="black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en-US" altLang="ko-KR" sz="1200" b="1" dirty="0">
                <a:solidFill>
                  <a:schemeClr val="tx1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: </a:t>
            </a:r>
            <a:r>
              <a:rPr lang="ko-KR" altLang="en-US" sz="1200" dirty="0">
                <a:solidFill>
                  <a:schemeClr val="tx1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해당 기술은 스마트 폰 뿐만 아니라 자율주행자동차</a:t>
            </a:r>
            <a:r>
              <a:rPr lang="en-US" altLang="ko-KR" sz="1200" dirty="0">
                <a:solidFill>
                  <a:schemeClr val="tx1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200" dirty="0" err="1">
                <a:solidFill>
                  <a:schemeClr val="tx1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드론</a:t>
            </a:r>
            <a:r>
              <a:rPr lang="en-US" altLang="ko-KR" sz="1200" dirty="0">
                <a:solidFill>
                  <a:schemeClr val="tx1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200" dirty="0">
                <a:solidFill>
                  <a:schemeClr val="tx1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의료 장비 등 </a:t>
            </a:r>
            <a:r>
              <a:rPr lang="ko-KR" altLang="en-US" sz="1200" b="1" dirty="0">
                <a:solidFill>
                  <a:schemeClr val="tx1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카메라를 </a:t>
            </a:r>
            <a:r>
              <a:rPr lang="en-US" altLang="ko-KR" sz="1200" b="1" dirty="0">
                <a:solidFill>
                  <a:schemeClr val="tx1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ko-KR" altLang="en-US" sz="1200" b="1" dirty="0" smtClean="0">
                <a:solidFill>
                  <a:schemeClr val="tx1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사용하는 </a:t>
            </a:r>
            <a:r>
              <a:rPr lang="ko-KR" altLang="en-US" sz="1200" b="1" dirty="0">
                <a:solidFill>
                  <a:schemeClr val="tx1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모든 </a:t>
            </a:r>
            <a:endParaRPr lang="en-US" altLang="ko-KR" sz="1200" b="1" dirty="0" smtClean="0">
              <a:solidFill>
                <a:schemeClr val="tx1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algn="l"/>
            <a:r>
              <a:rPr lang="en-US" altLang="ko-KR" sz="1200" b="1" dirty="0">
                <a:solidFill>
                  <a:schemeClr val="tx1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en-US" altLang="ko-KR" sz="1200" b="1" dirty="0" smtClean="0">
                <a:solidFill>
                  <a:schemeClr val="tx1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  </a:t>
            </a:r>
            <a:r>
              <a:rPr lang="ko-KR" altLang="en-US" sz="1200" b="1" dirty="0" smtClean="0">
                <a:solidFill>
                  <a:schemeClr val="tx1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부품에 </a:t>
            </a:r>
            <a:r>
              <a:rPr lang="ko-KR" altLang="en-US" sz="1200" b="1" dirty="0">
                <a:solidFill>
                  <a:schemeClr val="tx1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적용할 수 있으므로 그 적용 대상은 급속도로 증가할 것으로 </a:t>
            </a:r>
            <a:r>
              <a:rPr lang="ko-KR" altLang="en-US" sz="1200" b="1" dirty="0" smtClean="0">
                <a:solidFill>
                  <a:schemeClr val="tx1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예측된다</a:t>
            </a:r>
            <a:r>
              <a:rPr lang="en-US" altLang="ko-KR" sz="1200" b="1" dirty="0" smtClean="0">
                <a:solidFill>
                  <a:schemeClr val="tx1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.</a:t>
            </a:r>
            <a:r>
              <a:rPr lang="ko-KR" altLang="en-US" sz="1200" dirty="0" smtClean="0">
                <a:solidFill>
                  <a:schemeClr val="tx1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endParaRPr lang="en-US" altLang="ko-KR" sz="1200" dirty="0">
              <a:solidFill>
                <a:prstClr val="black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lvl="0"/>
            <a:endParaRPr lang="en-US" altLang="ko-KR" sz="1200" dirty="0">
              <a:solidFill>
                <a:prstClr val="black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3261" y="2276872"/>
            <a:ext cx="1719423" cy="831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581128"/>
            <a:ext cx="2058491" cy="755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527812" y="404664"/>
            <a:ext cx="3756156" cy="36933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en-US" altLang="ko-KR" b="1" dirty="0">
                <a:solidFill>
                  <a:srgbClr val="0A5054"/>
                </a:solidFill>
                <a:effectLst/>
                <a:latin typeface="휴먼명조"/>
                <a:ea typeface="휴먼명조" panose="02010504000101010101"/>
              </a:rPr>
              <a:t>3-2. </a:t>
            </a:r>
            <a:r>
              <a:rPr lang="ko-KR" altLang="en-US" b="1" dirty="0">
                <a:solidFill>
                  <a:srgbClr val="0A5054"/>
                </a:solidFill>
                <a:effectLst/>
                <a:latin typeface="휴먼명조"/>
                <a:ea typeface="휴먼명조" panose="02010504000101010101"/>
              </a:rPr>
              <a:t>기술 개발 내용 및 수행 방법</a:t>
            </a:r>
            <a:endParaRPr lang="ko-KR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581128"/>
            <a:ext cx="1955152" cy="755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348880"/>
            <a:ext cx="1116970" cy="72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914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48322"/>
          </a:xfrm>
        </p:spPr>
        <p:txBody>
          <a:bodyPr>
            <a:normAutofit/>
          </a:bodyPr>
          <a:lstStyle/>
          <a:p>
            <a:pPr algn="l"/>
            <a:r>
              <a:rPr lang="en-US" altLang="ko-KR" sz="2000" u="sng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(</a:t>
            </a:r>
            <a:r>
              <a:rPr lang="ko-KR" altLang="en-US" sz="2000" u="sng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참고</a:t>
            </a:r>
            <a:r>
              <a:rPr lang="en-US" altLang="ko-KR" sz="2000" u="sng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)</a:t>
            </a:r>
            <a:r>
              <a:rPr lang="ko-KR" altLang="en-US" sz="2000" u="sng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개발 과정</a:t>
            </a:r>
            <a:endParaRPr lang="ko-KR" altLang="en-US" sz="2000" u="sng" dirty="0">
              <a:latin typeface="휴먼명조" panose="02010504000101010101" pitchFamily="2" charset="-127"/>
              <a:ea typeface="휴먼명조" panose="02010504000101010101" pitchFamily="2" charset="-127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603965"/>
          </a:xfrm>
          <a:ln>
            <a:solidFill>
              <a:schemeClr val="accent1"/>
            </a:solidFill>
          </a:ln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endParaRPr lang="en-US" altLang="ko-KR" sz="1600" dirty="0" smtClean="0"/>
          </a:p>
          <a:p>
            <a:pPr marL="0" indent="0">
              <a:buNone/>
            </a:pPr>
            <a:endParaRPr lang="en-US" altLang="ko-KR" sz="1600" dirty="0"/>
          </a:p>
          <a:p>
            <a:pPr marL="0" indent="0">
              <a:buNone/>
            </a:pPr>
            <a:endParaRPr lang="en-US" altLang="ko-KR" sz="1600" dirty="0" smtClean="0"/>
          </a:p>
          <a:p>
            <a:pPr marL="0" indent="0">
              <a:buNone/>
            </a:pPr>
            <a:endParaRPr lang="en-US" altLang="ko-KR" sz="1600" dirty="0"/>
          </a:p>
          <a:p>
            <a:pPr marL="0" indent="0">
              <a:buNone/>
            </a:pPr>
            <a:endParaRPr lang="en-US" altLang="ko-KR" sz="1600" dirty="0" smtClean="0"/>
          </a:p>
          <a:p>
            <a:pPr marL="0" indent="0">
              <a:buNone/>
            </a:pPr>
            <a:endParaRPr lang="en-US" altLang="ko-KR" sz="1600" dirty="0"/>
          </a:p>
          <a:p>
            <a:pPr marL="0" indent="0">
              <a:buNone/>
            </a:pPr>
            <a:endParaRPr lang="en-US" altLang="ko-KR" sz="1600" dirty="0" smtClean="0"/>
          </a:p>
          <a:p>
            <a:pPr marL="0" indent="0">
              <a:buNone/>
            </a:pPr>
            <a:r>
              <a:rPr lang="en-US" altLang="ko-KR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en-US" altLang="ko-KR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    </a:t>
            </a:r>
          </a:p>
          <a:p>
            <a:pPr marL="0" indent="0">
              <a:buNone/>
            </a:pPr>
            <a:endParaRPr lang="en-US" altLang="ko-KR" sz="1600" dirty="0" smtClean="0"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marL="0" indent="0">
              <a:buNone/>
            </a:pPr>
            <a:r>
              <a:rPr lang="en-US" altLang="ko-KR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         </a:t>
            </a:r>
          </a:p>
          <a:p>
            <a:pPr marL="0" indent="0">
              <a:buNone/>
            </a:pPr>
            <a:r>
              <a:rPr lang="en-US" altLang="ko-KR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en-US" altLang="ko-KR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         </a:t>
            </a:r>
          </a:p>
          <a:p>
            <a:pPr marL="0" indent="0">
              <a:buNone/>
            </a:pPr>
            <a:r>
              <a:rPr lang="en-US" altLang="ko-KR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en-US" altLang="ko-KR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          </a:t>
            </a:r>
          </a:p>
          <a:p>
            <a:pPr marL="0" indent="0">
              <a:buNone/>
            </a:pPr>
            <a:endParaRPr lang="en-US" altLang="ko-KR" sz="1600" dirty="0"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marL="0" indent="0">
              <a:buNone/>
            </a:pPr>
            <a:endParaRPr lang="en-US" altLang="ko-KR" sz="1600" dirty="0" smtClean="0"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marL="0" indent="0">
              <a:buNone/>
            </a:pPr>
            <a:r>
              <a:rPr lang="en-US" altLang="ko-KR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              (</a:t>
            </a:r>
            <a:r>
              <a:rPr lang="ko-KR" altLang="en-US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시뮬레이션</a:t>
            </a:r>
            <a:r>
              <a:rPr lang="en-US" altLang="ko-KR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)                              (</a:t>
            </a:r>
            <a:r>
              <a:rPr lang="ko-KR" altLang="en-US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시제품 제작</a:t>
            </a:r>
            <a:r>
              <a:rPr lang="en-US" altLang="ko-KR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)                         (</a:t>
            </a:r>
            <a:r>
              <a:rPr lang="ko-KR" altLang="en-US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측정</a:t>
            </a:r>
            <a:r>
              <a:rPr lang="en-US" altLang="ko-KR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)</a:t>
            </a:r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endParaRPr lang="en-US" altLang="ko-KR" sz="1600" dirty="0" smtClean="0"/>
          </a:p>
          <a:p>
            <a:pPr marL="0" indent="0">
              <a:buNone/>
            </a:pPr>
            <a:endParaRPr lang="en-US" altLang="ko-KR" sz="1600" dirty="0"/>
          </a:p>
          <a:p>
            <a:pPr marL="0" indent="0">
              <a:buNone/>
            </a:pPr>
            <a:endParaRPr lang="en-US" altLang="ko-KR" sz="1600" dirty="0" smtClean="0"/>
          </a:p>
          <a:p>
            <a:pPr marL="0" indent="0">
              <a:buNone/>
            </a:pPr>
            <a:endParaRPr lang="en-US" altLang="ko-KR" sz="1600" dirty="0"/>
          </a:p>
          <a:p>
            <a:pPr marL="0" indent="0">
              <a:buNone/>
            </a:pPr>
            <a:endParaRPr lang="en-US" altLang="ko-KR" sz="1600" dirty="0" smtClean="0"/>
          </a:p>
          <a:p>
            <a:pPr marL="0" indent="0">
              <a:buNone/>
            </a:pPr>
            <a:endParaRPr lang="en-US" altLang="ko-KR" sz="1600" dirty="0"/>
          </a:p>
          <a:p>
            <a:pPr marL="0" indent="0">
              <a:buNone/>
            </a:pPr>
            <a:endParaRPr lang="ko-KR" altLang="en-US" sz="1200" dirty="0"/>
          </a:p>
          <a:p>
            <a:pPr marL="0" indent="0">
              <a:buNone/>
            </a:pPr>
            <a:endParaRPr lang="en-US" altLang="ko-KR" sz="1600" dirty="0" smtClean="0"/>
          </a:p>
          <a:p>
            <a:pPr marL="0" indent="0">
              <a:buNone/>
            </a:pPr>
            <a:endParaRPr lang="ko-KR" altLang="en-US" sz="1100" dirty="0" smtClean="0"/>
          </a:p>
          <a:p>
            <a:pPr marL="0" indent="0">
              <a:buNone/>
            </a:pPr>
            <a:endParaRPr lang="en-US" altLang="ko-KR" sz="1600" dirty="0"/>
          </a:p>
          <a:p>
            <a:pPr marL="0" indent="0">
              <a:buNone/>
            </a:pPr>
            <a:r>
              <a:rPr lang="en-US" altLang="ko-KR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en-US" altLang="ko-KR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      </a:t>
            </a:r>
          </a:p>
          <a:p>
            <a:pPr marL="0" indent="0">
              <a:buNone/>
            </a:pPr>
            <a:r>
              <a:rPr lang="en-US" altLang="ko-KR" dirty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en-US" altLang="ko-KR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               (</a:t>
            </a:r>
            <a:r>
              <a:rPr lang="ko-KR" altLang="en-US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조립</a:t>
            </a:r>
            <a:r>
              <a:rPr lang="en-US" altLang="ko-KR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)                             (</a:t>
            </a:r>
            <a:r>
              <a:rPr lang="ko-KR" altLang="en-US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시제품</a:t>
            </a:r>
            <a:r>
              <a:rPr lang="en-US" altLang="ko-KR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)                         (</a:t>
            </a:r>
            <a:r>
              <a:rPr lang="ko-KR" altLang="en-US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장착</a:t>
            </a:r>
            <a:r>
              <a:rPr lang="en-US" altLang="ko-KR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/ </a:t>
            </a:r>
            <a:r>
              <a:rPr lang="ko-KR" altLang="en-US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삼성</a:t>
            </a:r>
            <a:r>
              <a:rPr lang="en-US" altLang="ko-KR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S7)</a:t>
            </a:r>
            <a:endParaRPr lang="ko-KR" altLang="en-US" dirty="0">
              <a:latin typeface="휴먼명조" panose="02010504000101010101" pitchFamily="2" charset="-127"/>
              <a:ea typeface="휴먼명조" panose="02010504000101010101" pitchFamily="2" charset="-127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148" y="3898427"/>
            <a:ext cx="1456093" cy="215537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5517232"/>
            <a:ext cx="1657522" cy="5365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3255" y="2026374"/>
            <a:ext cx="1997304" cy="13933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472" y="2407779"/>
            <a:ext cx="1368720" cy="10212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2911" y="2449752"/>
            <a:ext cx="1297481" cy="97924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" name="_x185219984" descr="EMB00001ce0b55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1130327"/>
            <a:ext cx="1368720" cy="10615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_x185220224" descr="EMB00001ce0b55d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130326"/>
            <a:ext cx="1446743" cy="10615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_x223621408" descr="EMB000022580c1a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407779"/>
            <a:ext cx="1446743" cy="1021221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1463" y="4811613"/>
            <a:ext cx="981075" cy="12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967708"/>
            <a:ext cx="895350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2911" y="1218264"/>
            <a:ext cx="1369489" cy="945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0" y="4034011"/>
            <a:ext cx="952500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2816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3-3. </a:t>
            </a:r>
            <a:r>
              <a:rPr lang="ko-KR" altLang="en-US" dirty="0" smtClean="0"/>
              <a:t>시장규모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D6FCB-125A-49A5-9D3E-5771703551ED}" type="slidenum">
              <a:rPr lang="ko-KR" altLang="en-US" smtClean="0"/>
              <a:pPr/>
              <a:t>9</a:t>
            </a:fld>
            <a:endParaRPr lang="ko-KR" altLang="en-US"/>
          </a:p>
        </p:txBody>
      </p:sp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5496731"/>
              </p:ext>
            </p:extLst>
          </p:nvPr>
        </p:nvGraphicFramePr>
        <p:xfrm>
          <a:off x="251520" y="4535488"/>
          <a:ext cx="8424936" cy="1917848"/>
        </p:xfrm>
        <a:graphic>
          <a:graphicData uri="http://schemas.openxmlformats.org/drawingml/2006/table">
            <a:tbl>
              <a:tblPr/>
              <a:tblGrid>
                <a:gridCol w="2378177"/>
                <a:gridCol w="3049188"/>
                <a:gridCol w="2997571"/>
              </a:tblGrid>
              <a:tr h="33703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구 분</a:t>
                      </a: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현재의 시장규모</a:t>
                      </a:r>
                      <a:r>
                        <a:rPr lang="en-US" altLang="ko-KR" sz="1100" b="1" kern="0" spc="0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(</a:t>
                      </a:r>
                      <a:r>
                        <a:rPr lang="en-US" altLang="ko-KR" sz="1100" b="1" kern="0" spc="0" dirty="0" smtClean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2017</a:t>
                      </a:r>
                      <a:r>
                        <a:rPr lang="ko-KR" altLang="en-US" sz="1100" b="1" kern="0" spc="0" dirty="0" smtClean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년</a:t>
                      </a:r>
                      <a:r>
                        <a:rPr lang="en-US" altLang="ko-KR" sz="1100" b="1" kern="0" spc="0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)</a:t>
                      </a:r>
                      <a:endParaRPr lang="ko-KR" altLang="en-US" sz="1100" b="1" kern="0" spc="0" dirty="0"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+mn-cs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비 고</a:t>
                      </a: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</a:tr>
              <a:tr h="62649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세계 시장규모</a:t>
                      </a: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70840" marR="127000" indent="-12192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b="1" kern="0" spc="0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17</a:t>
                      </a:r>
                      <a:r>
                        <a:rPr lang="ko-KR" altLang="en-US" sz="1100" b="1" kern="0" spc="0" dirty="0" smtClean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억 불*</a:t>
                      </a:r>
                      <a:r>
                        <a:rPr lang="en-US" altLang="ko-KR" sz="1100" b="1" kern="0" spc="0" dirty="0" smtClean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10%=1.7</a:t>
                      </a:r>
                      <a:r>
                        <a:rPr lang="ko-KR" altLang="en-US" sz="1100" b="1" kern="0" spc="0" dirty="0" smtClean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억 불</a:t>
                      </a:r>
                      <a:r>
                        <a:rPr lang="en-US" altLang="ko-KR" sz="1100" b="1" kern="0" spc="0" dirty="0" smtClean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(1,,700</a:t>
                      </a:r>
                      <a:r>
                        <a:rPr lang="ko-KR" altLang="en-US" sz="1100" b="1" kern="0" spc="0" dirty="0" smtClean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억 원 </a:t>
                      </a:r>
                      <a:r>
                        <a:rPr lang="en-US" altLang="ko-KR" sz="1100" b="1" kern="0" spc="0" dirty="0" smtClean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)</a:t>
                      </a:r>
                      <a:endParaRPr lang="ko-KR" altLang="en-US" sz="1100" b="1" kern="0" spc="0" dirty="0"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+mn-cs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70840" marR="127000" indent="-12192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b="1" kern="0" spc="0" dirty="0" smtClean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VCM </a:t>
                      </a:r>
                      <a:r>
                        <a:rPr lang="ko-KR" altLang="en-US" sz="1100" b="1" kern="0" spc="0" dirty="0" smtClean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시장의 약</a:t>
                      </a:r>
                      <a:r>
                        <a:rPr lang="en-US" altLang="ko-KR" sz="1100" b="1" kern="0" spc="0" dirty="0" smtClean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10</a:t>
                      </a:r>
                      <a:r>
                        <a:rPr lang="en-US" altLang="ko-KR" sz="1100" b="1" kern="0" spc="0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%</a:t>
                      </a:r>
                      <a:endParaRPr lang="ko-KR" altLang="en-US" sz="1100" b="1" kern="0" spc="0" dirty="0"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+mn-cs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7297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국내 시장규모</a:t>
                      </a: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70840" marR="127000" indent="-12192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b="1" kern="0" spc="0" dirty="0" smtClean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1,700</a:t>
                      </a:r>
                      <a:r>
                        <a:rPr lang="ko-KR" altLang="en-US" sz="1100" b="1" kern="0" spc="0" dirty="0" smtClean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억 원*</a:t>
                      </a:r>
                      <a:r>
                        <a:rPr lang="en-US" altLang="ko-KR" sz="1100" b="1" kern="0" spc="0" dirty="0" smtClean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30%=510</a:t>
                      </a:r>
                      <a:r>
                        <a:rPr lang="ko-KR" altLang="en-US" sz="1100" b="1" kern="0" spc="0" dirty="0" smtClean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억 원</a:t>
                      </a:r>
                      <a:endParaRPr lang="ko-KR" altLang="en-US" sz="1100" b="1" kern="0" spc="0" dirty="0"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+mn-cs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70840" marR="127000" indent="-12192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 smtClean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한국 시장은 세계 시장의 약</a:t>
                      </a:r>
                      <a:r>
                        <a:rPr lang="en-US" altLang="ko-KR" sz="1100" b="1" kern="0" spc="0" dirty="0" smtClean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30%</a:t>
                      </a:r>
                      <a:endParaRPr lang="ko-KR" altLang="en-US" sz="1100" b="1" kern="0" spc="0" dirty="0"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+mn-cs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030">
                <a:tc>
                  <a:txBody>
                    <a:bodyPr/>
                    <a:lstStyle/>
                    <a:p>
                      <a:pPr marL="16510" marR="0" indent="-1651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산출 근거</a:t>
                      </a: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16510" marR="0" indent="-16510" algn="ctr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유럽 시장조사기관</a:t>
                      </a:r>
                      <a:r>
                        <a:rPr lang="en-US" altLang="ko-KR" sz="1100" b="1" kern="0" spc="0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(YOLE) </a:t>
                      </a:r>
                      <a:r>
                        <a:rPr lang="ko-KR" altLang="en-US" sz="1100" b="1" kern="0" spc="0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자료</a:t>
                      </a:r>
                      <a:r>
                        <a:rPr lang="en-US" altLang="ko-KR" sz="1100" b="1" kern="0" spc="0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. </a:t>
                      </a:r>
                      <a:r>
                        <a:rPr lang="en-US" altLang="ko-KR" sz="1100" b="1" kern="0" spc="0" dirty="0" smtClean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-</a:t>
                      </a:r>
                      <a:r>
                        <a:rPr lang="ko-KR" altLang="en-US" sz="1100" b="1" kern="0" spc="0" dirty="0" smtClean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 </a:t>
                      </a:r>
                      <a:r>
                        <a:rPr lang="ko-KR" altLang="en-US" sz="1100" b="1" kern="0" spc="0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그림 참조</a:t>
                      </a:r>
                      <a:r>
                        <a:rPr lang="en-US" altLang="ko-KR" sz="1100" b="1" kern="0" spc="0" dirty="0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-</a:t>
                      </a: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191546" y="1412776"/>
            <a:ext cx="26471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ko-KR" altLang="en-US" sz="1400" b="1" dirty="0" smtClean="0">
                <a:effectLst/>
                <a:latin typeface="휴먼명조" panose="02010504000101010101" pitchFamily="2" charset="-127"/>
                <a:ea typeface="휴먼명조" panose="02010504000101010101" pitchFamily="2" charset="-127"/>
              </a:rPr>
              <a:t>카메라 </a:t>
            </a:r>
            <a:r>
              <a:rPr lang="ko-KR" altLang="en-US" sz="1400" b="1" dirty="0">
                <a:effectLst/>
                <a:latin typeface="휴먼명조" panose="02010504000101010101" pitchFamily="2" charset="-127"/>
                <a:ea typeface="휴먼명조" panose="02010504000101010101" pitchFamily="2" charset="-127"/>
              </a:rPr>
              <a:t>모듈 시장의 </a:t>
            </a:r>
            <a:r>
              <a:rPr lang="ko-KR" altLang="en-US" sz="1400" b="1" dirty="0" smtClean="0">
                <a:effectLst/>
                <a:latin typeface="휴먼명조" panose="02010504000101010101" pitchFamily="2" charset="-127"/>
                <a:ea typeface="휴먼명조" panose="02010504000101010101" pitchFamily="2" charset="-127"/>
              </a:rPr>
              <a:t>생태계</a:t>
            </a:r>
            <a:r>
              <a:rPr lang="en-US" altLang="ko-KR" sz="1400" dirty="0">
                <a:effectLst/>
                <a:latin typeface="휴먼명조" panose="02010504000101010101" pitchFamily="2" charset="-127"/>
                <a:ea typeface="휴먼명조" panose="02010504000101010101" pitchFamily="2" charset="-127"/>
              </a:rPr>
              <a:t>: </a:t>
            </a:r>
            <a:endParaRPr lang="en-US" altLang="ko-KR" sz="1400" dirty="0" smtClean="0">
              <a:effectLst/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algn="l"/>
            <a:r>
              <a:rPr lang="en-US" altLang="ko-KR" sz="1200" dirty="0" err="1" smtClean="0">
                <a:effectLst/>
                <a:latin typeface="휴먼명조" panose="02010504000101010101" pitchFamily="2" charset="-127"/>
                <a:ea typeface="휴먼명조" panose="02010504000101010101" pitchFamily="2" charset="-127"/>
              </a:rPr>
              <a:t>Yole</a:t>
            </a:r>
            <a:r>
              <a:rPr lang="en-US" altLang="ko-KR" sz="1200" dirty="0" smtClean="0">
                <a:effectLst/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en-US" altLang="ko-KR" sz="1200" dirty="0" err="1" smtClean="0">
                <a:effectLst/>
                <a:latin typeface="휴먼명조" panose="02010504000101010101" pitchFamily="2" charset="-127"/>
                <a:ea typeface="휴먼명조" panose="02010504000101010101" pitchFamily="2" charset="-127"/>
              </a:rPr>
              <a:t>Developement</a:t>
            </a:r>
            <a:r>
              <a:rPr lang="en-US" altLang="ko-KR" sz="1200" dirty="0">
                <a:effectLst/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endParaRPr lang="en-US" altLang="ko-KR" sz="1200" dirty="0" smtClean="0">
              <a:effectLst/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algn="l"/>
            <a:r>
              <a:rPr lang="en-US" altLang="ko-KR" sz="1200" dirty="0" smtClean="0">
                <a:effectLst/>
                <a:latin typeface="휴먼명조" panose="02010504000101010101" pitchFamily="2" charset="-127"/>
                <a:ea typeface="휴먼명조" panose="02010504000101010101" pitchFamily="2" charset="-127"/>
              </a:rPr>
              <a:t>'Camera </a:t>
            </a:r>
            <a:r>
              <a:rPr lang="en-US" altLang="ko-KR" sz="1200" dirty="0">
                <a:effectLst/>
                <a:latin typeface="휴먼명조" panose="02010504000101010101" pitchFamily="2" charset="-127"/>
                <a:ea typeface="휴먼명조" panose="02010504000101010101" pitchFamily="2" charset="-127"/>
              </a:rPr>
              <a:t>module industry 2017'</a:t>
            </a:r>
          </a:p>
          <a:p>
            <a:pPr algn="l"/>
            <a:endParaRPr lang="ko-KR" altLang="en-US" sz="1200" dirty="0">
              <a:effectLst/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algn="l"/>
            <a:endParaRPr lang="ko-KR" altLang="en-US" sz="1400" dirty="0">
              <a:effectLst/>
            </a:endParaRPr>
          </a:p>
        </p:txBody>
      </p:sp>
      <p:pic>
        <p:nvPicPr>
          <p:cNvPr id="7" name="_x186596064" descr="EMB00001f985ee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14939"/>
            <a:ext cx="5921770" cy="3412604"/>
          </a:xfrm>
          <a:prstGeom prst="rect">
            <a:avLst/>
          </a:prstGeom>
          <a:noFill/>
          <a:ln w="19050">
            <a:solidFill>
              <a:schemeClr val="accent1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3147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6046</TotalTime>
  <Words>1707</Words>
  <Application>Microsoft Office PowerPoint</Application>
  <PresentationFormat>화면 슬라이드 쇼(4:3)</PresentationFormat>
  <Paragraphs>279</Paragraphs>
  <Slides>15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15</vt:i4>
      </vt:variant>
    </vt:vector>
  </HeadingPairs>
  <TitlesOfParts>
    <vt:vector size="16" baseType="lpstr">
      <vt:lpstr>디자인 사용자 지정</vt:lpstr>
      <vt:lpstr>           SENSORTOPIA ITEM  * RAIN SENSOR  (자동차용)     *PCB PATTERN COIL 및 MODULE (CAMERA MODULE용 OIS ACTUATOR)                                                                           2019. 09. 01</vt:lpstr>
      <vt:lpstr>PowerPoint 프레젠테이션</vt:lpstr>
      <vt:lpstr>1. 연혁</vt:lpstr>
      <vt:lpstr>2. 보유 특허 현황 (2019.07.11 현재)</vt:lpstr>
      <vt:lpstr>3. OIS용 PATTERN COIL 및 MODULE    3-1.개발 아이템 개요</vt:lpstr>
      <vt:lpstr>3-1. 개발 아이템 개요</vt:lpstr>
      <vt:lpstr>PowerPoint 프레젠테이션</vt:lpstr>
      <vt:lpstr>(참고)개발 과정</vt:lpstr>
      <vt:lpstr>3-3. 시장규모</vt:lpstr>
      <vt:lpstr>3-4. 경쟁사 현황</vt:lpstr>
      <vt:lpstr>4. 레인 센서    4-1.레인 센서 개발 개요</vt:lpstr>
      <vt:lpstr>4-2. DESIGN CONCEPT</vt:lpstr>
      <vt:lpstr>4-3. 핵심 보유기술</vt:lpstr>
      <vt:lpstr>4-4. 기존 기술(제품)</vt:lpstr>
      <vt:lpstr>PowerPoint 프레젠테이션</vt:lpstr>
    </vt:vector>
  </TitlesOfParts>
  <Company>통로이미지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클립아트코리아</dc:creator>
  <cp:lastModifiedBy>bbbknote</cp:lastModifiedBy>
  <cp:revision>617</cp:revision>
  <dcterms:created xsi:type="dcterms:W3CDTF">2007-11-11T16:17:21Z</dcterms:created>
  <dcterms:modified xsi:type="dcterms:W3CDTF">2019-08-27T02:06:40Z</dcterms:modified>
</cp:coreProperties>
</file>